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2" r:id="rId2"/>
    <p:sldMasterId id="2147483748" r:id="rId3"/>
    <p:sldMasterId id="21474838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333" r:id="rId6"/>
    <p:sldId id="332" r:id="rId7"/>
    <p:sldId id="318" r:id="rId8"/>
    <p:sldId id="330" r:id="rId9"/>
    <p:sldId id="331" r:id="rId10"/>
    <p:sldId id="311" r:id="rId11"/>
    <p:sldId id="279" r:id="rId12"/>
    <p:sldId id="257" r:id="rId13"/>
    <p:sldId id="334" r:id="rId14"/>
    <p:sldId id="316" r:id="rId15"/>
    <p:sldId id="313" r:id="rId16"/>
    <p:sldId id="328" r:id="rId17"/>
    <p:sldId id="320" r:id="rId18"/>
    <p:sldId id="280" r:id="rId19"/>
    <p:sldId id="259" r:id="rId20"/>
    <p:sldId id="335" r:id="rId21"/>
    <p:sldId id="292" r:id="rId2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9FF"/>
    <a:srgbClr val="F1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95" autoAdjust="0"/>
  </p:normalViewPr>
  <p:slideViewPr>
    <p:cSldViewPr snapToGrid="0">
      <p:cViewPr varScale="1">
        <p:scale>
          <a:sx n="74" d="100"/>
          <a:sy n="74" d="100"/>
        </p:scale>
        <p:origin x="113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fld id="{48F05E01-914A-418E-812D-6C6AFA0A55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5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fld id="{68131A24-38D8-4CC5-9E6E-A126B09286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0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F8AB35-CBED-4C25-8C2C-1F82BC0B8696}" type="slidenum">
              <a:rPr lang="en-US"/>
              <a:pPr/>
              <a:t>1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cover this in manifold hydraulics if we have time. Which resistance is good</a:t>
            </a:r>
            <a:r>
              <a:rPr lang="en-US" baseline="0" dirty="0"/>
              <a:t> and improves flow distribution? Which resistance makes flow distribution poor?</a:t>
            </a:r>
          </a:p>
          <a:p>
            <a:r>
              <a:rPr lang="en-US" baseline="0" dirty="0"/>
              <a:t>Anything that makes differences in parallel paths is bad!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7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velocity in inlet manifold hurts</a:t>
            </a:r>
            <a:r>
              <a:rPr lang="en-US" baseline="0" dirty="0"/>
              <a:t> flow distribution because of pressure recovery (increase in Piezometric head toward the downstream end of the manifold)</a:t>
            </a:r>
          </a:p>
          <a:p>
            <a:endParaRPr lang="en-US" baseline="0" dirty="0"/>
          </a:p>
          <a:p>
            <a:r>
              <a:rPr lang="en-US" baseline="0" dirty="0"/>
              <a:t>Must increase the head loss in parallel paths. One option is to increase the velocity of the diffuser exits.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Upflow</a:t>
            </a:r>
            <a:r>
              <a:rPr lang="en-US" dirty="0"/>
              <a:t> velocity required for</a:t>
            </a:r>
            <a:r>
              <a:rPr lang="en-US" baseline="0" dirty="0"/>
              <a:t> a floc blanket results in significant turbidity above the flow blanket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pressure drop times the filter area is equal to the buoyant weight of the sand grains.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Flocculator</a:t>
            </a:r>
            <a:r>
              <a:rPr lang="en-US" baseline="0" dirty="0"/>
              <a:t> might drop some flocs. Can clean the flocculator later.</a:t>
            </a:r>
          </a:p>
          <a:p>
            <a:r>
              <a:rPr lang="en-US" baseline="0" dirty="0"/>
              <a:t>Floc model predicts the flocculator would perform worse</a:t>
            </a:r>
          </a:p>
          <a:p>
            <a:r>
              <a:rPr lang="en-US" baseline="0" dirty="0"/>
              <a:t>Inlet channel might drop some flocs. Not a problem.</a:t>
            </a:r>
            <a:endParaRPr lang="en-US" dirty="0"/>
          </a:p>
          <a:p>
            <a:r>
              <a:rPr lang="en-US" dirty="0"/>
              <a:t>Floc blanket might collapse. Consider taking some </a:t>
            </a:r>
            <a:r>
              <a:rPr lang="en-US" dirty="0" err="1"/>
              <a:t>sed</a:t>
            </a:r>
            <a:r>
              <a:rPr lang="en-US" dirty="0"/>
              <a:t> tanks off line.</a:t>
            </a:r>
          </a:p>
          <a:p>
            <a:r>
              <a:rPr lang="en-US" dirty="0"/>
              <a:t>Filters</a:t>
            </a:r>
            <a:r>
              <a:rPr lang="en-US" baseline="0" dirty="0"/>
              <a:t> will be fine as long as you can divert all of the flow to one filter to backwash it.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operator drain sludge from the floc hopper (which valve)?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2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the PVC pipes that create</a:t>
            </a:r>
            <a:r>
              <a:rPr lang="en-US" baseline="0" dirty="0"/>
              <a:t> the floc baffle modules extend all the way to the end wall at the downstream end of the floc tank?</a:t>
            </a:r>
          </a:p>
          <a:p>
            <a:r>
              <a:rPr lang="en-US" baseline="0" dirty="0"/>
              <a:t>Why is the </a:t>
            </a:r>
            <a:r>
              <a:rPr lang="en-US" baseline="0" dirty="0" err="1"/>
              <a:t>sed</a:t>
            </a:r>
            <a:r>
              <a:rPr lang="en-US" baseline="0" dirty="0"/>
              <a:t> tank inlet channel sloped uphill?</a:t>
            </a:r>
          </a:p>
          <a:p>
            <a:r>
              <a:rPr lang="en-US" baseline="0" dirty="0"/>
              <a:t>What controls the water level in the sedimentation tank?</a:t>
            </a:r>
          </a:p>
          <a:p>
            <a:r>
              <a:rPr lang="en-US" baseline="0" dirty="0"/>
              <a:t>What is the water level in the flocculator under the condition of zero flow?</a:t>
            </a:r>
          </a:p>
          <a:p>
            <a:r>
              <a:rPr lang="en-US" baseline="0" dirty="0"/>
              <a:t>What is in the floc hopper before it begins to fill with flocs?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9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capture velocity is best to</a:t>
            </a:r>
            <a:r>
              <a:rPr lang="en-US" baseline="0" dirty="0"/>
              <a:t> capture smaller particles</a:t>
            </a:r>
          </a:p>
          <a:p>
            <a:r>
              <a:rPr lang="en-US" baseline="0" dirty="0"/>
              <a:t>Decreasing spacing would decrease capture velocity and increase cost (more plastic)</a:t>
            </a:r>
          </a:p>
          <a:p>
            <a:r>
              <a:rPr lang="en-US" baseline="0" dirty="0"/>
              <a:t>no. The plate settlers are needed to return small particles to the floc blanket. All flocs with terminal velocities lower than </a:t>
            </a:r>
            <a:r>
              <a:rPr lang="en-US" baseline="0" dirty="0" err="1"/>
              <a:t>Vup</a:t>
            </a:r>
            <a:r>
              <a:rPr lang="en-US" baseline="0" dirty="0"/>
              <a:t> would be carried into the effluent!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CE47D1-2C68-4013-874A-4727CEB0C1CC}" type="slidenum">
              <a:rPr lang="en-US"/>
              <a:pPr/>
              <a:t>10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31859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and f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0057-7DF0-4112-A322-210256E8D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2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up</a:t>
            </a:r>
            <a:r>
              <a:rPr lang="en-US" baseline="0" dirty="0"/>
              <a:t> all the pieces, jet reverser, angled sides, perhaps depth of floc blanket, clear space between floc blanket and plate settlers, plate settlers, effluent manifold.</a:t>
            </a:r>
          </a:p>
          <a:p>
            <a:endParaRPr lang="en-US" baseline="0" dirty="0"/>
          </a:p>
          <a:p>
            <a:r>
              <a:rPr lang="en-US" baseline="0" dirty="0"/>
              <a:t>If you made the </a:t>
            </a:r>
            <a:r>
              <a:rPr lang="en-US" baseline="0" dirty="0" err="1"/>
              <a:t>sed</a:t>
            </a:r>
            <a:r>
              <a:rPr lang="en-US" baseline="0" dirty="0"/>
              <a:t> tank wider the sloped section has to get deeper.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Head loss</a:t>
            </a:r>
            <a:r>
              <a:rPr lang="en-US" baseline="0" dirty="0"/>
              <a:t> (primarily in the effluent manifold orifices) forces the water to flow to distribute equally between the parallel paths.</a:t>
            </a:r>
            <a:endParaRPr lang="en-US" dirty="0"/>
          </a:p>
          <a:p>
            <a:r>
              <a:rPr lang="en-US" dirty="0"/>
              <a:t>More piezometric</a:t>
            </a:r>
            <a:r>
              <a:rPr lang="en-US" baseline="0" dirty="0"/>
              <a:t> head required to drive the water through the p</a:t>
            </a:r>
            <a:r>
              <a:rPr lang="en-US" dirty="0"/>
              <a:t>arallel paths than there is difference in piezometric head between the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6548E-EFB0-42FC-873A-AC791A8934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0AA61-0401-4317-8389-7DD83DFA7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Monroe Weber-Shirk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79BC0-511B-4CFC-9826-67DEDC2355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8881C-DF4E-42B1-8F79-BE94BBDBE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702A8-1066-4838-80BE-2730EB4320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264D9-4964-426E-9878-7879DDECF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3787F-6F85-40D3-ADBA-556FACFB0E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3D85D-F9A0-4F0D-8D42-A96CBF0C08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DA6F5-7930-453F-A98A-21404257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79BC0-511B-4CFC-9826-67DEDC23556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8900E-90ED-4055-96D0-B350CC15C9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6548E-EFB0-42FC-873A-AC791A8934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0AA61-0401-4317-8389-7DD83DFA7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78851" name="Picture 3" descr="IMG_024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pic>
          <p:nvPicPr>
            <p:cNvPr id="78852" name="Picture 4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73334" t="74040" r="23334" b="17778"/>
            <a:stretch>
              <a:fillRect/>
            </a:stretch>
          </p:blipFill>
          <p:spPr bwMode="auto">
            <a:xfrm>
              <a:off x="4032" y="3216"/>
              <a:ext cx="192" cy="432"/>
            </a:xfrm>
            <a:prstGeom prst="rect">
              <a:avLst/>
            </a:prstGeom>
            <a:noFill/>
          </p:spPr>
        </p:pic>
        <p:pic>
          <p:nvPicPr>
            <p:cNvPr id="78853" name="Picture 5" descr="IMG_0249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5834" t="84445" r="29166" b="13333"/>
            <a:stretch>
              <a:fillRect/>
            </a:stretch>
          </p:blipFill>
          <p:spPr bwMode="auto">
            <a:xfrm>
              <a:off x="3792" y="3552"/>
              <a:ext cx="288" cy="96"/>
            </a:xfrm>
            <a:prstGeom prst="rect">
              <a:avLst/>
            </a:prstGeom>
            <a:noFill/>
          </p:spPr>
        </p:pic>
      </p:grpSp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781800" y="6248400"/>
            <a:ext cx="2133600" cy="4762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120775"/>
            <a:ext cx="7772400" cy="1470025"/>
          </a:xfrm>
          <a:ln w="9525"/>
        </p:spPr>
        <p:txBody>
          <a:bodyPr/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0"/>
            <a:ext cx="4038600" cy="120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 descr="cu_logo_sml_150_ppt.jpg                                        000B7307&#10;MPF28 Panther                  BD8AC84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5876925"/>
            <a:ext cx="9145588" cy="9810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5867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6248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3787F-6F85-40D3-ADBA-556FACFB0E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6861F-6530-4B20-97D5-EB438499E296}" type="datetimeFigureOut">
              <a:rPr lang="es-CO" smtClean="0">
                <a:solidFill>
                  <a:srgbClr val="000000"/>
                </a:solidFill>
              </a:rPr>
              <a:pPr/>
              <a:t>21/02/2018</a:t>
            </a:fld>
            <a:endParaRPr lang="es-CO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55BE6-8BCA-43BA-A36E-C2A9BEE99AC9}" type="slidenum">
              <a:rPr lang="es-CO" smtClean="0">
                <a:solidFill>
                  <a:srgbClr val="000000"/>
                </a:solidFill>
              </a:rPr>
              <a:pPr/>
              <a:t>‹#›</a:t>
            </a:fld>
            <a:endParaRPr lang="es-CO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B9773DC-30E4-4D7B-BE39-DC7A60F52E3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229C3-0E40-4875-A9B1-F625C8A010F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ction Button: Home 6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E6053-4874-4BBB-9D80-74C558C9E45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AABE8-AEF9-4391-A01F-892C0647BA3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Action Button: Home 7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C1A97-027D-45FE-BB39-88B0AE9074F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Action Button: Home 9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730FA-ABC7-4FED-9881-24AA3891AF8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Action Button: Home 5">
            <a:hlinkClick r:id="rId2" action="ppaction://hlinksldjump" highlightClick="1"/>
          </p:cNvPr>
          <p:cNvSpPr/>
          <p:nvPr userDrawn="1"/>
        </p:nvSpPr>
        <p:spPr bwMode="auto">
          <a:xfrm>
            <a:off x="0" y="0"/>
            <a:ext cx="202019" cy="287079"/>
          </a:xfrm>
          <a:prstGeom prst="actionButtonHom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264D9-4964-426E-9878-7879DDECF5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52BCA-5247-492F-B773-1A25DC30035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855" y="6301991"/>
            <a:ext cx="2286000" cy="533400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52400"/>
            <a:ext cx="8001000" cy="1143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Real Title</a:t>
            </a:r>
          </a:p>
        </p:txBody>
      </p:sp>
    </p:spTree>
    <p:extLst>
      <p:ext uri="{BB962C8B-B14F-4D97-AF65-F5344CB8AC3E}">
        <p14:creationId xmlns:p14="http://schemas.microsoft.com/office/powerpoint/2010/main" val="16585881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09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702A8-1066-4838-80BE-2730EB4320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4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8881C-DF4E-42B1-8F79-BE94BBDBE0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3D85D-F9A0-4F0D-8D42-A96CBF0C081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DA6F5-7930-453F-A98A-214042573E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8900E-90ED-4055-96D0-B350CC15C9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6109870"/>
            <a:ext cx="2514600" cy="7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056861F-6530-4B20-97D5-EB438499E296}" type="datetimeFigureOut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21/02/2018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955BE6-8BCA-43BA-A36E-C2A9BEE99AC9}" type="slidenum">
              <a:rPr lang="es-CO" smtClean="0">
                <a:solidFill>
                  <a:srgbClr val="000000"/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CO">
              <a:solidFill>
                <a:srgbClr val="000000"/>
              </a:solidFill>
              <a:cs typeface="+mn-cs"/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B081E52-71EA-4E57-8407-382B560E53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tags" Target="../tags/tag9.xml"/><Relationship Id="rId11" Type="http://schemas.openxmlformats.org/officeDocument/2006/relationships/image" Target="../media/image13.png"/><Relationship Id="rId5" Type="http://schemas.openxmlformats.org/officeDocument/2006/relationships/tags" Target="../tags/tag8.xml"/><Relationship Id="rId15" Type="http://schemas.openxmlformats.org/officeDocument/2006/relationships/image" Target="../media/image17.png"/><Relationship Id="rId10" Type="http://schemas.openxmlformats.org/officeDocument/2006/relationships/image" Target="../media/image12.emf"/><Relationship Id="rId4" Type="http://schemas.openxmlformats.org/officeDocument/2006/relationships/tags" Target="../tags/tag7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39.xml"/><Relationship Id="rId26" Type="http://schemas.openxmlformats.org/officeDocument/2006/relationships/image" Target="../media/image34.png"/><Relationship Id="rId3" Type="http://schemas.openxmlformats.org/officeDocument/2006/relationships/tags" Target="../tags/tag13.xml"/><Relationship Id="rId21" Type="http://schemas.openxmlformats.org/officeDocument/2006/relationships/image" Target="../media/image29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5" Type="http://schemas.openxmlformats.org/officeDocument/2006/relationships/image" Target="../media/image33.png"/><Relationship Id="rId2" Type="http://schemas.openxmlformats.org/officeDocument/2006/relationships/tags" Target="../tags/tag12.xml"/><Relationship Id="rId20" Type="http://schemas.openxmlformats.org/officeDocument/2006/relationships/image" Target="../media/image28.emf"/><Relationship Id="rId29" Type="http://schemas.openxmlformats.org/officeDocument/2006/relationships/image" Target="../media/image37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tags" Target="../tags/tag15.xml"/><Relationship Id="rId15" Type="http://schemas.openxmlformats.org/officeDocument/2006/relationships/image" Target="../media/image27.jpe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tags" Target="../tags/tag20.xml"/><Relationship Id="rId19" Type="http://schemas.openxmlformats.org/officeDocument/2006/relationships/image" Target="../media/image62.png"/><Relationship Id="rId31" Type="http://schemas.openxmlformats.org/officeDocument/2006/relationships/image" Target="../media/image39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1049" y="2444579"/>
            <a:ext cx="6957242" cy="2128838"/>
          </a:xfrm>
        </p:spPr>
        <p:txBody>
          <a:bodyPr/>
          <a:lstStyle/>
          <a:p>
            <a:r>
              <a:rPr lang="en-US" sz="2800" dirty="0"/>
              <a:t>With a focus on Flocculation and Sedimentation and beginning of Filtration</a:t>
            </a:r>
          </a:p>
          <a:p>
            <a:r>
              <a:rPr lang="en-US" sz="2800" dirty="0"/>
              <a:t>12 points - 3 multiple choice</a:t>
            </a:r>
          </a:p>
          <a:p>
            <a:r>
              <a:rPr lang="en-US" sz="2800" dirty="0"/>
              <a:t>18 points – 6 short answer</a:t>
            </a:r>
          </a:p>
          <a:p>
            <a:r>
              <a:rPr lang="en-US" sz="2800" dirty="0"/>
              <a:t>70 points – design challenges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7605" y="270376"/>
            <a:ext cx="7772400" cy="1764369"/>
          </a:xfrm>
        </p:spPr>
        <p:txBody>
          <a:bodyPr/>
          <a:lstStyle/>
          <a:p>
            <a:r>
              <a:rPr lang="en-US" sz="4000" dirty="0"/>
              <a:t>Prelim 2 Review</a:t>
            </a:r>
            <a:br>
              <a:rPr lang="en-US" sz="4000" dirty="0"/>
            </a:br>
            <a:r>
              <a:rPr lang="en-US" sz="4000" dirty="0"/>
              <a:t>M-F of next week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Performance ratio (conventional to plate/tube settlers)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>
          <a:xfrm>
            <a:off x="385681" y="1560513"/>
            <a:ext cx="5029200" cy="4114800"/>
          </a:xfrm>
        </p:spPr>
        <p:txBody>
          <a:bodyPr/>
          <a:lstStyle/>
          <a:p>
            <a:r>
              <a:rPr lang="en-US" sz="2800" dirty="0"/>
              <a:t>Compare the area on which a particle can be removed</a:t>
            </a:r>
          </a:p>
          <a:p>
            <a:r>
              <a:rPr lang="en-US" sz="2800" dirty="0"/>
              <a:t>Use a single plate settler to simplify the comparison</a:t>
            </a:r>
          </a:p>
          <a:p>
            <a:endParaRPr lang="en-US" sz="2800" dirty="0"/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6726238" y="1776413"/>
            <a:ext cx="1138237" cy="4419600"/>
            <a:chOff x="768" y="1248"/>
            <a:chExt cx="717" cy="2784"/>
          </a:xfrm>
        </p:grpSpPr>
        <p:sp>
          <p:nvSpPr>
            <p:cNvPr id="197637" name="Line 5"/>
            <p:cNvSpPr>
              <a:spLocks noChangeShapeType="1"/>
            </p:cNvSpPr>
            <p:nvPr/>
          </p:nvSpPr>
          <p:spPr bwMode="auto">
            <a:xfrm rot="1800000" flipV="1">
              <a:off x="937" y="1332"/>
              <a:ext cx="0" cy="2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38" name="Line 6"/>
            <p:cNvSpPr>
              <a:spLocks noChangeShapeType="1"/>
            </p:cNvSpPr>
            <p:nvPr/>
          </p:nvSpPr>
          <p:spPr bwMode="auto">
            <a:xfrm rot="1800000" flipV="1">
              <a:off x="1401" y="1332"/>
              <a:ext cx="0" cy="2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639" name="Text Box 7"/>
            <p:cNvSpPr txBox="1">
              <a:spLocks noChangeArrowheads="1"/>
            </p:cNvSpPr>
            <p:nvPr/>
          </p:nvSpPr>
          <p:spPr bwMode="auto">
            <a:xfrm>
              <a:off x="928" y="3559"/>
              <a:ext cx="257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Symbol" pitchFamily="18" charset="2"/>
                </a:rPr>
                <a:t>a</a:t>
              </a:r>
            </a:p>
          </p:txBody>
        </p:sp>
        <p:sp>
          <p:nvSpPr>
            <p:cNvPr id="197640" name="Line 8"/>
            <p:cNvSpPr>
              <a:spLocks noChangeShapeType="1"/>
            </p:cNvSpPr>
            <p:nvPr/>
          </p:nvSpPr>
          <p:spPr bwMode="auto">
            <a:xfrm>
              <a:off x="768" y="3863"/>
              <a:ext cx="4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641" name="Line 9"/>
            <p:cNvSpPr>
              <a:spLocks noChangeShapeType="1"/>
            </p:cNvSpPr>
            <p:nvPr/>
          </p:nvSpPr>
          <p:spPr bwMode="auto">
            <a:xfrm>
              <a:off x="1148" y="2303"/>
              <a:ext cx="337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42" name="Text Box 10"/>
            <p:cNvSpPr txBox="1">
              <a:spLocks noChangeArrowheads="1"/>
            </p:cNvSpPr>
            <p:nvPr/>
          </p:nvSpPr>
          <p:spPr bwMode="auto">
            <a:xfrm>
              <a:off x="1200" y="2256"/>
              <a:ext cx="243" cy="33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97643" name="Line 11"/>
            <p:cNvSpPr>
              <a:spLocks noChangeShapeType="1"/>
            </p:cNvSpPr>
            <p:nvPr/>
          </p:nvSpPr>
          <p:spPr bwMode="auto">
            <a:xfrm rot="1800000" flipH="1">
              <a:off x="768" y="1248"/>
              <a:ext cx="0" cy="26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780" y="2128"/>
              <a:ext cx="253" cy="32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</p:grpSp>
      <p:sp>
        <p:nvSpPr>
          <p:cNvPr id="197645" name="Line 13"/>
          <p:cNvSpPr>
            <a:spLocks noChangeShapeType="1"/>
          </p:cNvSpPr>
          <p:nvPr/>
        </p:nvSpPr>
        <p:spPr bwMode="auto">
          <a:xfrm flipV="1">
            <a:off x="5919788" y="1868488"/>
            <a:ext cx="0" cy="401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 flipH="1">
            <a:off x="5919788" y="2216150"/>
            <a:ext cx="2085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649" name="Line 17"/>
          <p:cNvSpPr>
            <a:spLocks noChangeShapeType="1"/>
          </p:cNvSpPr>
          <p:nvPr/>
        </p:nvSpPr>
        <p:spPr bwMode="auto">
          <a:xfrm flipV="1">
            <a:off x="8005763" y="1817688"/>
            <a:ext cx="0" cy="33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650" name="Line 18"/>
          <p:cNvSpPr>
            <a:spLocks noChangeShapeType="1"/>
          </p:cNvSpPr>
          <p:nvPr/>
        </p:nvSpPr>
        <p:spPr bwMode="auto">
          <a:xfrm flipV="1">
            <a:off x="8828088" y="1790700"/>
            <a:ext cx="0" cy="334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351948" y="5524499"/>
            <a:ext cx="391001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Conventional capture area</a:t>
            </a: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735012" y="3641725"/>
            <a:ext cx="344838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Plate/tube capture area</a:t>
            </a:r>
          </a:p>
        </p:txBody>
      </p:sp>
      <p:graphicFrame>
        <p:nvGraphicFramePr>
          <p:cNvPr id="197659" name="Object 27"/>
          <p:cNvGraphicFramePr>
            <a:graphicFrameLocks noChangeAspect="1"/>
          </p:cNvGraphicFramePr>
          <p:nvPr/>
        </p:nvGraphicFramePr>
        <p:xfrm>
          <a:off x="2644775" y="7075488"/>
          <a:ext cx="27051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Equation" r:id="rId9" imgW="2705040" imgH="1447560" progId="Equation.DSMT4">
                  <p:embed/>
                </p:oleObj>
              </mc:Choice>
              <mc:Fallback>
                <p:oleObj name="Equation" r:id="rId9" imgW="2705040" imgH="1447560" progId="Equation.DSMT4">
                  <p:embed/>
                  <p:pic>
                    <p:nvPicPr>
                      <p:cNvPr id="19765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7075488"/>
                        <a:ext cx="27051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62" name="Line 30"/>
          <p:cNvSpPr>
            <a:spLocks noChangeShapeType="1"/>
          </p:cNvSpPr>
          <p:nvPr/>
        </p:nvSpPr>
        <p:spPr bwMode="auto">
          <a:xfrm>
            <a:off x="3348038" y="4816475"/>
            <a:ext cx="1611312" cy="12414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7663" name="Line 31"/>
          <p:cNvSpPr>
            <a:spLocks noChangeShapeType="1"/>
          </p:cNvSpPr>
          <p:nvPr/>
        </p:nvSpPr>
        <p:spPr bwMode="auto">
          <a:xfrm>
            <a:off x="3508132" y="6351587"/>
            <a:ext cx="1358836" cy="31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8282355" y="1"/>
            <a:ext cx="861646" cy="476071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extra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90F687-C1B0-4D94-906A-C782A4282B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76" y="1552204"/>
            <a:ext cx="555709" cy="625846"/>
          </a:xfrm>
          <a:prstGeom prst="rect">
            <a:avLst/>
          </a:prstGeom>
        </p:spPr>
      </p:pic>
      <p:pic>
        <p:nvPicPr>
          <p:cNvPr id="29" name="Picture 2 2">
            <a:extLst>
              <a:ext uri="{FF2B5EF4-FFF2-40B4-BE49-F238E27FC236}">
                <a16:creationId xmlns:a16="http://schemas.microsoft.com/office/drawing/2014/main" id="{059982C6-75A3-4731-9708-6501C32AC4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7" y="1919236"/>
            <a:ext cx="811153" cy="213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EF961-F94E-4A35-AF85-B87448E190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2" y="4336734"/>
            <a:ext cx="3164952" cy="524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9139C-9B24-4694-B10B-08C2B49E2B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8" y="6064748"/>
            <a:ext cx="2543238" cy="524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6BFB0-A8D4-4A11-AD35-76B777CCA3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36" y="6112184"/>
            <a:ext cx="3884200" cy="5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15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11/5/14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LcParenR"/>
            </a:pPr>
            <a:r>
              <a:rPr lang="en-US" dirty="0"/>
              <a:t>__crease the amount of plastic needed for plates</a:t>
            </a:r>
          </a:p>
          <a:p>
            <a:pPr>
              <a:buFont typeface="+mj-lt"/>
              <a:buAutoNum type="alphaLcParenR"/>
            </a:pPr>
            <a:r>
              <a:rPr lang="en-US" dirty="0"/>
              <a:t>__crease the velocity gradient at the plate</a:t>
            </a:r>
          </a:p>
          <a:p>
            <a:pPr>
              <a:buFont typeface="+mj-lt"/>
              <a:buAutoNum type="alphaLcParenR"/>
            </a:pPr>
            <a:r>
              <a:rPr lang="en-US" dirty="0"/>
              <a:t>__crease the slide capture velocity</a:t>
            </a:r>
          </a:p>
          <a:p>
            <a:pPr>
              <a:buFont typeface="+mj-lt"/>
              <a:buAutoNum type="alphaLcParenR"/>
            </a:pPr>
            <a:r>
              <a:rPr lang="en-US" dirty="0"/>
              <a:t>__crease the height of the plate settlers</a:t>
            </a:r>
          </a:p>
          <a:p>
            <a:pPr>
              <a:buFont typeface="+mj-lt"/>
              <a:buAutoNum type="alphaLcParenR"/>
            </a:pPr>
            <a:r>
              <a:rPr lang="en-US" dirty="0"/>
              <a:t>__crease the head loss through the plate settlers</a:t>
            </a:r>
          </a:p>
          <a:p>
            <a:pPr>
              <a:buFont typeface="+mj-lt"/>
              <a:buAutoNum type="alphaLcParenR"/>
            </a:pPr>
            <a:r>
              <a:rPr lang="en-US" dirty="0"/>
              <a:t>__crease the Reynolds number for flow between the 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3400" y="152400"/>
            <a:ext cx="8458200" cy="1143000"/>
          </a:xfrm>
        </p:spPr>
        <p:txBody>
          <a:bodyPr/>
          <a:lstStyle/>
          <a:p>
            <a:r>
              <a:rPr lang="en-US" sz="2800" b="1" dirty="0"/>
              <a:t>Decrease</a:t>
            </a:r>
            <a:r>
              <a:rPr lang="en-US" sz="2800" dirty="0"/>
              <a:t> the plate settlers spacing (and maintain the same up flow in the </a:t>
            </a:r>
            <a:r>
              <a:rPr lang="en-US" sz="2800" dirty="0" err="1"/>
              <a:t>sed</a:t>
            </a:r>
            <a:r>
              <a:rPr lang="en-US" sz="2800" dirty="0"/>
              <a:t> tank and the same capture velocity)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1449" y="383883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831" y="5498753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7214" y="1589896"/>
            <a:ext cx="22655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n-lt"/>
              </a:rPr>
              <a:t>same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690" y="2673168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4926" y="3257943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4926" y="4435728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474196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4450743" cy="1143000"/>
          </a:xfrm>
        </p:spPr>
        <p:txBody>
          <a:bodyPr/>
          <a:lstStyle/>
          <a:p>
            <a:r>
              <a:rPr lang="en-US" dirty="0" err="1"/>
              <a:t>Sed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73" y="1608438"/>
            <a:ext cx="8229600" cy="4525963"/>
          </a:xfrm>
        </p:spPr>
        <p:txBody>
          <a:bodyPr/>
          <a:lstStyle/>
          <a:p>
            <a:r>
              <a:rPr lang="en-US" dirty="0"/>
              <a:t>What determines the depth </a:t>
            </a:r>
            <a:br>
              <a:rPr lang="en-US" dirty="0"/>
            </a:br>
            <a:r>
              <a:rPr lang="en-US" dirty="0"/>
              <a:t>of the sedimentation tank?</a:t>
            </a:r>
          </a:p>
          <a:p>
            <a:r>
              <a:rPr lang="en-US" dirty="0"/>
              <a:t>What happens if you make the sedimentation tank 2 m wide or 50 cm wide?</a:t>
            </a:r>
          </a:p>
          <a:p>
            <a:r>
              <a:rPr lang="en-US" dirty="0"/>
              <a:t>Why does the flow divide evenly between the </a:t>
            </a:r>
            <a:r>
              <a:rPr lang="en-US" dirty="0" err="1"/>
              <a:t>sed</a:t>
            </a:r>
            <a:r>
              <a:rPr lang="en-US" dirty="0"/>
              <a:t> tanks?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4274" name="Picture 2" descr="http://designserver.cee.cornell.edu/designs/SedTank/6405/6Lps/SedTank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03" y="1"/>
            <a:ext cx="3591697" cy="26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776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that makes differences in parallel paths is bad!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1992509" y="2657985"/>
            <a:ext cx="4814691" cy="1601666"/>
            <a:chOff x="1992509" y="2657985"/>
            <a:chExt cx="4814691" cy="1601666"/>
          </a:xfrm>
        </p:grpSpPr>
        <p:sp>
          <p:nvSpPr>
            <p:cNvPr id="11" name="Freeform 10"/>
            <p:cNvSpPr/>
            <p:nvPr/>
          </p:nvSpPr>
          <p:spPr bwMode="auto">
            <a:xfrm>
              <a:off x="1992509" y="3891351"/>
              <a:ext cx="1778000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16200000">
              <a:off x="3315486" y="2564201"/>
              <a:ext cx="635000" cy="1143000"/>
              <a:chOff x="2019300" y="1549400"/>
              <a:chExt cx="635000" cy="1143000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2019300" y="16256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7" name="Freeform 16"/>
              <p:cNvSpPr/>
              <p:nvPr/>
            </p:nvSpPr>
            <p:spPr bwMode="auto">
              <a:xfrm>
                <a:off x="2019300" y="1549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019300" y="1676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2019300" y="1803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2019300" y="1930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019300" y="2057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>
                <a:off x="2019300" y="2184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2019300" y="2311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2019300" y="2438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2019300" y="2565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2654300" y="16002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8" name="Group 37"/>
            <p:cNvGrpSpPr/>
            <p:nvPr/>
          </p:nvGrpSpPr>
          <p:grpSpPr>
            <a:xfrm rot="5400000">
              <a:off x="3339443" y="3192851"/>
              <a:ext cx="622300" cy="1143000"/>
              <a:chOff x="3111500" y="1587500"/>
              <a:chExt cx="622300" cy="1143000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3111500" y="16637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 bwMode="auto">
              <a:xfrm>
                <a:off x="3111500" y="1587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3111500" y="1714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3111500" y="1841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3111500" y="1968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3111500" y="2095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3111500" y="2222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3111500" y="2349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3111500" y="2476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3111500" y="2603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 bwMode="auto">
              <a:xfrm flipV="1">
                <a:off x="3733800" y="16383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40" name="Freeform 39"/>
            <p:cNvSpPr/>
            <p:nvPr/>
          </p:nvSpPr>
          <p:spPr bwMode="auto">
            <a:xfrm>
              <a:off x="4095094" y="2657985"/>
              <a:ext cx="2712106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981200" y="2495413"/>
            <a:ext cx="4826000" cy="3439704"/>
            <a:chOff x="1981200" y="2787651"/>
            <a:chExt cx="4826000" cy="3362324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1981200" y="2787651"/>
              <a:ext cx="0" cy="33623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V="1">
              <a:off x="6807200" y="2787651"/>
              <a:ext cx="0" cy="33623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1" name="Group 110"/>
          <p:cNvGrpSpPr/>
          <p:nvPr/>
        </p:nvGrpSpPr>
        <p:grpSpPr>
          <a:xfrm>
            <a:off x="1981200" y="2257288"/>
            <a:ext cx="4826000" cy="508000"/>
            <a:chOff x="1981200" y="2549525"/>
            <a:chExt cx="4826000" cy="508000"/>
          </a:xfrm>
        </p:grpSpPr>
        <p:cxnSp>
          <p:nvCxnSpPr>
            <p:cNvPr id="103" name="Straight Connector 102"/>
            <p:cNvCxnSpPr/>
            <p:nvPr/>
          </p:nvCxnSpPr>
          <p:spPr bwMode="auto">
            <a:xfrm>
              <a:off x="1981200" y="2787650"/>
              <a:ext cx="609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grpSp>
          <p:nvGrpSpPr>
            <p:cNvPr id="116" name="Group 115"/>
            <p:cNvGrpSpPr/>
            <p:nvPr/>
          </p:nvGrpSpPr>
          <p:grpSpPr>
            <a:xfrm flipH="1">
              <a:off x="2590800" y="2549525"/>
              <a:ext cx="381000" cy="508000"/>
              <a:chOff x="6972300" y="2247900"/>
              <a:chExt cx="381000" cy="50800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6972300" y="2247900"/>
                <a:ext cx="304800" cy="508000"/>
                <a:chOff x="6972300" y="2247900"/>
                <a:chExt cx="304800" cy="508000"/>
              </a:xfrm>
            </p:grpSpPr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69723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71247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0" name="Straight Connector 109"/>
                <p:cNvCxnSpPr/>
                <p:nvPr/>
              </p:nvCxnSpPr>
              <p:spPr bwMode="auto">
                <a:xfrm>
                  <a:off x="72771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112" name="Group 111"/>
              <p:cNvGrpSpPr/>
              <p:nvPr/>
            </p:nvGrpSpPr>
            <p:grpSpPr>
              <a:xfrm>
                <a:off x="7048500" y="2319020"/>
                <a:ext cx="304800" cy="365760"/>
                <a:chOff x="6972300" y="2247900"/>
                <a:chExt cx="304800" cy="508000"/>
              </a:xfrm>
            </p:grpSpPr>
            <p:cxnSp>
              <p:nvCxnSpPr>
                <p:cNvPr id="113" name="Straight Connector 112"/>
                <p:cNvCxnSpPr/>
                <p:nvPr/>
              </p:nvCxnSpPr>
              <p:spPr bwMode="auto">
                <a:xfrm>
                  <a:off x="69723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4" name="Straight Connector 113"/>
                <p:cNvCxnSpPr/>
                <p:nvPr/>
              </p:nvCxnSpPr>
              <p:spPr bwMode="auto">
                <a:xfrm>
                  <a:off x="71247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>
                  <a:off x="7277100" y="2247900"/>
                  <a:ext cx="0" cy="50800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</p:grpSp>
        <p:cxnSp>
          <p:nvCxnSpPr>
            <p:cNvPr id="118" name="Straight Connector 117"/>
            <p:cNvCxnSpPr/>
            <p:nvPr/>
          </p:nvCxnSpPr>
          <p:spPr bwMode="auto">
            <a:xfrm>
              <a:off x="2971800" y="2803525"/>
              <a:ext cx="3835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248186" y="36124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Inlet channel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282730" y="2855148"/>
            <a:ext cx="183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Settled water outlet channel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0577" y="4317042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Inlet manifold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456230" y="4031513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Diffuser exit loss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07292" y="3022402"/>
            <a:ext cx="213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Launder orifice loss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498651" y="3308930"/>
            <a:ext cx="214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Floc blanket and plate settlers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889499" y="4870270"/>
            <a:ext cx="18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Effluent manifold (Launder)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48186" y="5975564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Pressure change from</a:t>
            </a:r>
          </a:p>
          <a:p>
            <a:r>
              <a:rPr lang="en-US" sz="1800" dirty="0"/>
              <a:t>Flow deceleration and head loss</a:t>
            </a:r>
          </a:p>
        </p:txBody>
      </p:sp>
      <p:cxnSp>
        <p:nvCxnSpPr>
          <p:cNvPr id="187" name="Straight Arrow Connector 186"/>
          <p:cNvCxnSpPr>
            <a:endCxn id="96" idx="4"/>
          </p:cNvCxnSpPr>
          <p:nvPr/>
        </p:nvCxnSpPr>
        <p:spPr bwMode="auto">
          <a:xfrm flipV="1">
            <a:off x="2895600" y="6039257"/>
            <a:ext cx="747745" cy="4005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91" name="Straight Arrow Connector 190"/>
          <p:cNvCxnSpPr>
            <a:stCxn id="98" idx="1"/>
          </p:cNvCxnSpPr>
          <p:nvPr/>
        </p:nvCxnSpPr>
        <p:spPr bwMode="auto">
          <a:xfrm flipH="1">
            <a:off x="6807200" y="3178314"/>
            <a:ext cx="475530" cy="54509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72175" y="1928352"/>
            <a:ext cx="1549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Battery creates 5 to 10 cm of potential energy to drive the flow</a:t>
            </a:r>
          </a:p>
        </p:txBody>
      </p:sp>
      <p:cxnSp>
        <p:nvCxnSpPr>
          <p:cNvPr id="195" name="Straight Arrow Connector 194"/>
          <p:cNvCxnSpPr>
            <a:stCxn id="2" idx="3"/>
          </p:cNvCxnSpPr>
          <p:nvPr/>
        </p:nvCxnSpPr>
        <p:spPr bwMode="auto">
          <a:xfrm flipV="1">
            <a:off x="1631898" y="3794281"/>
            <a:ext cx="341443" cy="28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0" name="Content Placeholder 3" descr="channel and manifold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28" t="9778" r="72115" b="17111"/>
          <a:stretch/>
        </p:blipFill>
        <p:spPr bwMode="auto">
          <a:xfrm rot="16200000">
            <a:off x="2566859" y="3703370"/>
            <a:ext cx="158176" cy="127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2" name="Picture 1" descr="C:\Documents and Settings\mw24\Desktop\Inlet Channel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40" t="38317" r="62667" b="48950"/>
          <a:stretch>
            <a:fillRect/>
          </a:stretch>
        </p:blipFill>
        <p:spPr bwMode="auto">
          <a:xfrm rot="16200000">
            <a:off x="1189789" y="2883262"/>
            <a:ext cx="884220" cy="518472"/>
          </a:xfrm>
          <a:prstGeom prst="rect">
            <a:avLst/>
          </a:prstGeom>
          <a:noFill/>
        </p:spPr>
      </p:pic>
      <p:pic>
        <p:nvPicPr>
          <p:cNvPr id="203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</a:blip>
          <a:srcRect r="13895"/>
          <a:stretch>
            <a:fillRect/>
          </a:stretch>
        </p:blipFill>
        <p:spPr bwMode="auto">
          <a:xfrm>
            <a:off x="3408549" y="4178317"/>
            <a:ext cx="575873" cy="22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" name="Picture 420" descr="https://lh5.googleusercontent.com/-FOZgh19atvw/VCj_zJIEwgI/AAAAAAAAxZE/_Zvif5zY5X4/w591-h886-no/IMG_6640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42" y="6131967"/>
            <a:ext cx="404644" cy="6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3266" name="Picture 2" descr="https://lh6.googleusercontent.com/-RKEVz4hPEKo/U_-K2FYqe8I/AAAAAAAAw3M/zDQDmL7AJ8U/w665-h886-no/IMG_040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4" r="22101"/>
          <a:stretch/>
        </p:blipFill>
        <p:spPr bwMode="auto">
          <a:xfrm rot="5400000">
            <a:off x="3516219" y="1878583"/>
            <a:ext cx="227286" cy="9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Group 206"/>
          <p:cNvGrpSpPr/>
          <p:nvPr/>
        </p:nvGrpSpPr>
        <p:grpSpPr>
          <a:xfrm>
            <a:off x="1949540" y="4530301"/>
            <a:ext cx="4814691" cy="1601666"/>
            <a:chOff x="1992509" y="2657985"/>
            <a:chExt cx="4814691" cy="1601666"/>
          </a:xfrm>
        </p:grpSpPr>
        <p:sp>
          <p:nvSpPr>
            <p:cNvPr id="208" name="Freeform 207"/>
            <p:cNvSpPr/>
            <p:nvPr/>
          </p:nvSpPr>
          <p:spPr bwMode="auto">
            <a:xfrm>
              <a:off x="1992509" y="3891351"/>
              <a:ext cx="1778000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209" name="Group 208"/>
            <p:cNvGrpSpPr/>
            <p:nvPr/>
          </p:nvGrpSpPr>
          <p:grpSpPr>
            <a:xfrm rot="16200000">
              <a:off x="3315486" y="2564201"/>
              <a:ext cx="635000" cy="1143000"/>
              <a:chOff x="2019300" y="1549400"/>
              <a:chExt cx="635000" cy="1143000"/>
            </a:xfrm>
          </p:grpSpPr>
          <p:cxnSp>
            <p:nvCxnSpPr>
              <p:cNvPr id="223" name="Straight Connector 222"/>
              <p:cNvCxnSpPr/>
              <p:nvPr/>
            </p:nvCxnSpPr>
            <p:spPr bwMode="auto">
              <a:xfrm flipV="1">
                <a:off x="2019300" y="16256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24" name="Freeform 223"/>
              <p:cNvSpPr/>
              <p:nvPr/>
            </p:nvSpPr>
            <p:spPr bwMode="auto">
              <a:xfrm>
                <a:off x="2019300" y="1549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5" name="Freeform 224"/>
              <p:cNvSpPr/>
              <p:nvPr/>
            </p:nvSpPr>
            <p:spPr bwMode="auto">
              <a:xfrm>
                <a:off x="2019300" y="1676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6" name="Freeform 225"/>
              <p:cNvSpPr/>
              <p:nvPr/>
            </p:nvSpPr>
            <p:spPr bwMode="auto">
              <a:xfrm>
                <a:off x="2019300" y="1803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7" name="Freeform 226"/>
              <p:cNvSpPr/>
              <p:nvPr/>
            </p:nvSpPr>
            <p:spPr bwMode="auto">
              <a:xfrm>
                <a:off x="2019300" y="1930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8" name="Freeform 227"/>
              <p:cNvSpPr/>
              <p:nvPr/>
            </p:nvSpPr>
            <p:spPr bwMode="auto">
              <a:xfrm>
                <a:off x="2019300" y="2057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 bwMode="auto">
              <a:xfrm>
                <a:off x="2019300" y="2184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 bwMode="auto">
              <a:xfrm>
                <a:off x="2019300" y="2311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1" name="Freeform 230"/>
              <p:cNvSpPr/>
              <p:nvPr/>
            </p:nvSpPr>
            <p:spPr bwMode="auto">
              <a:xfrm>
                <a:off x="2019300" y="2438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 bwMode="auto">
              <a:xfrm>
                <a:off x="2019300" y="25654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33" name="Straight Connector 232"/>
              <p:cNvCxnSpPr/>
              <p:nvPr/>
            </p:nvCxnSpPr>
            <p:spPr bwMode="auto">
              <a:xfrm flipV="1">
                <a:off x="2654300" y="16002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210" name="Group 209"/>
            <p:cNvGrpSpPr/>
            <p:nvPr/>
          </p:nvGrpSpPr>
          <p:grpSpPr>
            <a:xfrm rot="5400000">
              <a:off x="3339443" y="3192851"/>
              <a:ext cx="622300" cy="1143000"/>
              <a:chOff x="3111500" y="1587500"/>
              <a:chExt cx="622300" cy="1143000"/>
            </a:xfrm>
          </p:grpSpPr>
          <p:cxnSp>
            <p:nvCxnSpPr>
              <p:cNvPr id="212" name="Straight Connector 211"/>
              <p:cNvCxnSpPr/>
              <p:nvPr/>
            </p:nvCxnSpPr>
            <p:spPr bwMode="auto">
              <a:xfrm flipV="1">
                <a:off x="3111500" y="16637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13" name="Freeform 212"/>
              <p:cNvSpPr/>
              <p:nvPr/>
            </p:nvSpPr>
            <p:spPr bwMode="auto">
              <a:xfrm>
                <a:off x="3111500" y="1587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 bwMode="auto">
              <a:xfrm>
                <a:off x="3111500" y="1714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3111500" y="1841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 bwMode="auto">
              <a:xfrm>
                <a:off x="3111500" y="1968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 bwMode="auto">
              <a:xfrm>
                <a:off x="3111500" y="2095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 bwMode="auto">
              <a:xfrm>
                <a:off x="3111500" y="2222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19" name="Freeform 218"/>
              <p:cNvSpPr/>
              <p:nvPr/>
            </p:nvSpPr>
            <p:spPr bwMode="auto">
              <a:xfrm>
                <a:off x="3111500" y="2349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0" name="Freeform 219"/>
              <p:cNvSpPr/>
              <p:nvPr/>
            </p:nvSpPr>
            <p:spPr bwMode="auto">
              <a:xfrm>
                <a:off x="3111500" y="2476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 bwMode="auto">
              <a:xfrm>
                <a:off x="3111500" y="2603500"/>
                <a:ext cx="609600" cy="1270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222" name="Straight Connector 221"/>
              <p:cNvCxnSpPr/>
              <p:nvPr/>
            </p:nvCxnSpPr>
            <p:spPr bwMode="auto">
              <a:xfrm flipV="1">
                <a:off x="3733800" y="1638300"/>
                <a:ext cx="0" cy="10287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211" name="Freeform 210"/>
            <p:cNvSpPr/>
            <p:nvPr/>
          </p:nvSpPr>
          <p:spPr bwMode="auto">
            <a:xfrm>
              <a:off x="4095094" y="2657985"/>
              <a:ext cx="2712106" cy="36830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21200" h="368300">
                  <a:moveTo>
                    <a:pt x="0" y="165100"/>
                  </a:moveTo>
                  <a:lnTo>
                    <a:pt x="1727200" y="152400"/>
                  </a:lnTo>
                  <a:lnTo>
                    <a:pt x="1803400" y="0"/>
                  </a:lnTo>
                  <a:lnTo>
                    <a:pt x="1993900" y="355600"/>
                  </a:lnTo>
                  <a:lnTo>
                    <a:pt x="2171700" y="0"/>
                  </a:lnTo>
                  <a:lnTo>
                    <a:pt x="2349500" y="368300"/>
                  </a:lnTo>
                  <a:lnTo>
                    <a:pt x="2514600" y="25400"/>
                  </a:lnTo>
                  <a:lnTo>
                    <a:pt x="2705100" y="355600"/>
                  </a:lnTo>
                  <a:lnTo>
                    <a:pt x="2794000" y="177800"/>
                  </a:lnTo>
                  <a:lnTo>
                    <a:pt x="4521200" y="165100"/>
                  </a:ln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234" name="Straight Arrow Connector 233"/>
          <p:cNvCxnSpPr>
            <a:stCxn id="101" idx="1"/>
          </p:cNvCxnSpPr>
          <p:nvPr/>
        </p:nvCxnSpPr>
        <p:spPr bwMode="auto">
          <a:xfrm flipH="1" flipV="1">
            <a:off x="4222093" y="3178314"/>
            <a:ext cx="285199" cy="287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6" name="Straight Arrow Connector 235"/>
          <p:cNvCxnSpPr>
            <a:stCxn id="100" idx="1"/>
            <a:endCxn id="28" idx="4"/>
          </p:cNvCxnSpPr>
          <p:nvPr/>
        </p:nvCxnSpPr>
        <p:spPr bwMode="auto">
          <a:xfrm flipH="1" flipV="1">
            <a:off x="4222093" y="3746014"/>
            <a:ext cx="234137" cy="4701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43" name="Straight Arrow Connector 242"/>
          <p:cNvCxnSpPr>
            <a:stCxn id="117" idx="1"/>
            <a:endCxn id="28" idx="0"/>
          </p:cNvCxnSpPr>
          <p:nvPr/>
        </p:nvCxnSpPr>
        <p:spPr bwMode="auto">
          <a:xfrm flipH="1" flipV="1">
            <a:off x="4165162" y="3453201"/>
            <a:ext cx="333489" cy="1788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5" name="Freeform 94"/>
          <p:cNvSpPr/>
          <p:nvPr/>
        </p:nvSpPr>
        <p:spPr bwMode="auto">
          <a:xfrm>
            <a:off x="3251986" y="4599077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6" name="Freeform 95"/>
          <p:cNvSpPr/>
          <p:nvPr/>
        </p:nvSpPr>
        <p:spPr bwMode="auto">
          <a:xfrm>
            <a:off x="3270049" y="5856377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7" name="Freeform 96"/>
          <p:cNvSpPr/>
          <p:nvPr/>
        </p:nvSpPr>
        <p:spPr bwMode="auto">
          <a:xfrm>
            <a:off x="3336017" y="3961554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9" name="Freeform 98"/>
          <p:cNvSpPr/>
          <p:nvPr/>
        </p:nvSpPr>
        <p:spPr bwMode="auto">
          <a:xfrm>
            <a:off x="3326492" y="2723304"/>
            <a:ext cx="639935" cy="18288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99930" y="1528242"/>
            <a:ext cx="6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Pressure change from flow acceleration and head loss</a:t>
            </a:r>
          </a:p>
        </p:txBody>
      </p:sp>
      <p:cxnSp>
        <p:nvCxnSpPr>
          <p:cNvPr id="8" name="Straight Arrow Connector 7"/>
          <p:cNvCxnSpPr>
            <a:stCxn id="5" idx="2"/>
            <a:endCxn id="99" idx="3"/>
          </p:cNvCxnSpPr>
          <p:nvPr/>
        </p:nvCxnSpPr>
        <p:spPr bwMode="auto">
          <a:xfrm flipH="1">
            <a:off x="3593132" y="1928352"/>
            <a:ext cx="1738308" cy="79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035111" y="1941388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Launder exit losses</a:t>
            </a:r>
          </a:p>
        </p:txBody>
      </p:sp>
      <p:cxnSp>
        <p:nvCxnSpPr>
          <p:cNvPr id="13" name="Straight Arrow Connector 12"/>
          <p:cNvCxnSpPr>
            <a:stCxn id="104" idx="1"/>
            <a:endCxn id="40" idx="4"/>
          </p:cNvCxnSpPr>
          <p:nvPr/>
        </p:nvCxnSpPr>
        <p:spPr bwMode="auto">
          <a:xfrm flipH="1">
            <a:off x="5397819" y="2141443"/>
            <a:ext cx="637292" cy="5165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5" name="Straight Arrow Connector 234"/>
          <p:cNvCxnSpPr>
            <a:endCxn id="208" idx="4"/>
          </p:cNvCxnSpPr>
          <p:nvPr/>
        </p:nvCxnSpPr>
        <p:spPr bwMode="auto">
          <a:xfrm>
            <a:off x="2152650" y="4338739"/>
            <a:ext cx="650929" cy="14249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38" name="Straight Arrow Connector 237"/>
          <p:cNvCxnSpPr>
            <a:stCxn id="200" idx="3"/>
            <a:endCxn id="96" idx="3"/>
          </p:cNvCxnSpPr>
          <p:nvPr/>
        </p:nvCxnSpPr>
        <p:spPr bwMode="auto">
          <a:xfrm>
            <a:off x="2645948" y="4259652"/>
            <a:ext cx="890741" cy="15967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22" name="Picture 2" descr="https://lh4.googleusercontent.com/-XfsqOrYurk4/U_-MJc8TOZI/AAAAAAAAwfA/yIibXMJkBYc/w665-h886-no/IMG_04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6" y="4069201"/>
            <a:ext cx="1426199" cy="19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Straight Arrow Connector 122"/>
          <p:cNvCxnSpPr>
            <a:stCxn id="2" idx="2"/>
          </p:cNvCxnSpPr>
          <p:nvPr/>
        </p:nvCxnSpPr>
        <p:spPr bwMode="auto">
          <a:xfrm flipH="1">
            <a:off x="723900" y="3981749"/>
            <a:ext cx="216142" cy="4360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24" name="Picture 2" descr="https://lh4.googleusercontent.com/-XfsqOrYurk4/U_-MJc8TOZI/AAAAAAAAwfA/yIibXMJkBYc/w665-h886-no/IMG_04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30" y="4041668"/>
            <a:ext cx="1426199" cy="19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Arrow Connector 124"/>
          <p:cNvCxnSpPr>
            <a:stCxn id="98" idx="2"/>
          </p:cNvCxnSpPr>
          <p:nvPr/>
        </p:nvCxnSpPr>
        <p:spPr bwMode="auto">
          <a:xfrm flipH="1">
            <a:off x="8196280" y="3501479"/>
            <a:ext cx="3058" cy="12804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2" name="TextBox 251"/>
          <p:cNvSpPr txBox="1"/>
          <p:nvPr/>
        </p:nvSpPr>
        <p:spPr>
          <a:xfrm>
            <a:off x="4482801" y="6039257"/>
            <a:ext cx="466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distribution is a major hydraulic design constraint (see manifolds.pptx)</a:t>
            </a:r>
          </a:p>
        </p:txBody>
      </p:sp>
    </p:spTree>
    <p:extLst>
      <p:ext uri="{BB962C8B-B14F-4D97-AF65-F5344CB8AC3E}">
        <p14:creationId xmlns:p14="http://schemas.microsoft.com/office/powerpoint/2010/main" val="3480461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high velocity in a </a:t>
            </a:r>
            <a:r>
              <a:rPr lang="en-US" dirty="0" err="1"/>
              <a:t>sed</a:t>
            </a:r>
            <a:r>
              <a:rPr lang="en-US" dirty="0"/>
              <a:t> tank inlet manifold help or hurt flow distribution?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If you increase velocity in a manifold what else must you do to maintain uniform flow distribution?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10" y="5244752"/>
            <a:ext cx="5768840" cy="7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47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Floc Hopper Q's: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123" y="1624860"/>
            <a:ext cx="5132006" cy="4114800"/>
          </a:xfrm>
        </p:spPr>
        <p:txBody>
          <a:bodyPr/>
          <a:lstStyle/>
          <a:p>
            <a:r>
              <a:rPr lang="en-US" dirty="0"/>
              <a:t>What is in the floc hopper before it fills with flocs?</a:t>
            </a:r>
          </a:p>
          <a:p>
            <a:r>
              <a:rPr lang="en-US" dirty="0"/>
              <a:t>Why do flocs flow over the floc hopper weir? </a:t>
            </a:r>
          </a:p>
          <a:p>
            <a:r>
              <a:rPr lang="en-US" dirty="0"/>
              <a:t>Why does a floc blanket interface slowly rise?</a:t>
            </a:r>
          </a:p>
          <a:p>
            <a:r>
              <a:rPr lang="en-US" dirty="0"/>
              <a:t>How fast are flocs settling unto the sloped bottom?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75129" y="1773141"/>
            <a:ext cx="3868871" cy="4822466"/>
            <a:chOff x="6194066" y="1773141"/>
            <a:chExt cx="3868871" cy="4822466"/>
          </a:xfrm>
        </p:grpSpPr>
        <p:pic>
          <p:nvPicPr>
            <p:cNvPr id="50178" name="Picture 2" descr="N:\RESEARCH\Sedimentation Tank Hydraulics\Summer 2013\Experiments\JD31\PAC 2.5 mgL\Images1\Image 1 1.TIF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8" r="8039"/>
            <a:stretch/>
          </p:blipFill>
          <p:spPr bwMode="auto">
            <a:xfrm>
              <a:off x="6194066" y="1773141"/>
              <a:ext cx="2552370" cy="4822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N:\RESEARCH\Sedimentation Tank Hydraulics\Summer 2013\Experiments\JD31\PAC 2.5 mgL\Images1\Image 1 1.TIF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0" r="18870"/>
            <a:stretch/>
          </p:blipFill>
          <p:spPr bwMode="auto">
            <a:xfrm flipH="1">
              <a:off x="8401690" y="1773141"/>
              <a:ext cx="1661247" cy="4822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112561" y="4866198"/>
              <a:ext cx="795131" cy="1395712"/>
              <a:chOff x="8112561" y="4866198"/>
              <a:chExt cx="795131" cy="1395712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8112561" y="4866198"/>
                <a:ext cx="795131" cy="795131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8439147" y="5618385"/>
                <a:ext cx="141958" cy="643525"/>
                <a:chOff x="8432796" y="5618385"/>
                <a:chExt cx="141958" cy="643525"/>
              </a:xfrm>
            </p:grpSpPr>
            <p:sp>
              <p:nvSpPr>
                <p:cNvPr id="6" name="Freeform 5"/>
                <p:cNvSpPr/>
                <p:nvPr/>
              </p:nvSpPr>
              <p:spPr bwMode="auto">
                <a:xfrm>
                  <a:off x="8437516" y="5618385"/>
                  <a:ext cx="134662" cy="643525"/>
                </a:xfrm>
                <a:custGeom>
                  <a:avLst/>
                  <a:gdLst>
                    <a:gd name="connsiteX0" fmla="*/ 2847 w 140286"/>
                    <a:gd name="connsiteY0" fmla="*/ 72417 h 790313"/>
                    <a:gd name="connsiteX1" fmla="*/ 49211 w 140286"/>
                    <a:gd name="connsiteY1" fmla="*/ 713785 h 790313"/>
                    <a:gd name="connsiteX2" fmla="*/ 95575 w 140286"/>
                    <a:gd name="connsiteY2" fmla="*/ 708634 h 790313"/>
                    <a:gd name="connsiteX3" fmla="*/ 136787 w 140286"/>
                    <a:gd name="connsiteY3" fmla="*/ 85296 h 790313"/>
                    <a:gd name="connsiteX4" fmla="*/ 2847 w 140286"/>
                    <a:gd name="connsiteY4" fmla="*/ 72417 h 790313"/>
                    <a:gd name="connsiteX0" fmla="*/ 2847 w 140286"/>
                    <a:gd name="connsiteY0" fmla="*/ 72417 h 790313"/>
                    <a:gd name="connsiteX1" fmla="*/ 49211 w 140286"/>
                    <a:gd name="connsiteY1" fmla="*/ 713785 h 790313"/>
                    <a:gd name="connsiteX2" fmla="*/ 95575 w 140286"/>
                    <a:gd name="connsiteY2" fmla="*/ 708634 h 790313"/>
                    <a:gd name="connsiteX3" fmla="*/ 136787 w 140286"/>
                    <a:gd name="connsiteY3" fmla="*/ 85296 h 790313"/>
                    <a:gd name="connsiteX4" fmla="*/ 2847 w 140286"/>
                    <a:gd name="connsiteY4" fmla="*/ 72417 h 790313"/>
                    <a:gd name="connsiteX0" fmla="*/ 2847 w 140286"/>
                    <a:gd name="connsiteY0" fmla="*/ 38365 h 756261"/>
                    <a:gd name="connsiteX1" fmla="*/ 49211 w 140286"/>
                    <a:gd name="connsiteY1" fmla="*/ 679733 h 756261"/>
                    <a:gd name="connsiteX2" fmla="*/ 95575 w 140286"/>
                    <a:gd name="connsiteY2" fmla="*/ 674582 h 756261"/>
                    <a:gd name="connsiteX3" fmla="*/ 136787 w 140286"/>
                    <a:gd name="connsiteY3" fmla="*/ 51244 h 756261"/>
                    <a:gd name="connsiteX4" fmla="*/ 2847 w 140286"/>
                    <a:gd name="connsiteY4" fmla="*/ 38365 h 756261"/>
                    <a:gd name="connsiteX0" fmla="*/ 2847 w 140286"/>
                    <a:gd name="connsiteY0" fmla="*/ 38365 h 756261"/>
                    <a:gd name="connsiteX1" fmla="*/ 49211 w 140286"/>
                    <a:gd name="connsiteY1" fmla="*/ 679733 h 756261"/>
                    <a:gd name="connsiteX2" fmla="*/ 95575 w 140286"/>
                    <a:gd name="connsiteY2" fmla="*/ 674582 h 756261"/>
                    <a:gd name="connsiteX3" fmla="*/ 136787 w 140286"/>
                    <a:gd name="connsiteY3" fmla="*/ 51244 h 756261"/>
                    <a:gd name="connsiteX4" fmla="*/ 2847 w 140286"/>
                    <a:gd name="connsiteY4" fmla="*/ 38365 h 756261"/>
                    <a:gd name="connsiteX0" fmla="*/ 2847 w 140286"/>
                    <a:gd name="connsiteY0" fmla="*/ 1014 h 718910"/>
                    <a:gd name="connsiteX1" fmla="*/ 49211 w 140286"/>
                    <a:gd name="connsiteY1" fmla="*/ 642382 h 718910"/>
                    <a:gd name="connsiteX2" fmla="*/ 95575 w 140286"/>
                    <a:gd name="connsiteY2" fmla="*/ 637231 h 718910"/>
                    <a:gd name="connsiteX3" fmla="*/ 136787 w 140286"/>
                    <a:gd name="connsiteY3" fmla="*/ 13893 h 718910"/>
                    <a:gd name="connsiteX4" fmla="*/ 2847 w 140286"/>
                    <a:gd name="connsiteY4" fmla="*/ 1014 h 718910"/>
                    <a:gd name="connsiteX0" fmla="*/ 2847 w 140286"/>
                    <a:gd name="connsiteY0" fmla="*/ 1014 h 718910"/>
                    <a:gd name="connsiteX1" fmla="*/ 49211 w 140286"/>
                    <a:gd name="connsiteY1" fmla="*/ 642382 h 718910"/>
                    <a:gd name="connsiteX2" fmla="*/ 95575 w 140286"/>
                    <a:gd name="connsiteY2" fmla="*/ 637231 h 718910"/>
                    <a:gd name="connsiteX3" fmla="*/ 136787 w 140286"/>
                    <a:gd name="connsiteY3" fmla="*/ 13893 h 718910"/>
                    <a:gd name="connsiteX4" fmla="*/ 2847 w 140286"/>
                    <a:gd name="connsiteY4" fmla="*/ 1014 h 718910"/>
                    <a:gd name="connsiteX0" fmla="*/ 2847 w 140286"/>
                    <a:gd name="connsiteY0" fmla="*/ 1014 h 684662"/>
                    <a:gd name="connsiteX1" fmla="*/ 49211 w 140286"/>
                    <a:gd name="connsiteY1" fmla="*/ 642382 h 684662"/>
                    <a:gd name="connsiteX2" fmla="*/ 95575 w 140286"/>
                    <a:gd name="connsiteY2" fmla="*/ 637231 h 684662"/>
                    <a:gd name="connsiteX3" fmla="*/ 136787 w 140286"/>
                    <a:gd name="connsiteY3" fmla="*/ 13893 h 684662"/>
                    <a:gd name="connsiteX4" fmla="*/ 2847 w 140286"/>
                    <a:gd name="connsiteY4" fmla="*/ 1014 h 684662"/>
                    <a:gd name="connsiteX0" fmla="*/ 2847 w 140286"/>
                    <a:gd name="connsiteY0" fmla="*/ 1014 h 684662"/>
                    <a:gd name="connsiteX1" fmla="*/ 49211 w 140286"/>
                    <a:gd name="connsiteY1" fmla="*/ 642382 h 684662"/>
                    <a:gd name="connsiteX2" fmla="*/ 95575 w 140286"/>
                    <a:gd name="connsiteY2" fmla="*/ 637231 h 684662"/>
                    <a:gd name="connsiteX3" fmla="*/ 136787 w 140286"/>
                    <a:gd name="connsiteY3" fmla="*/ 13893 h 684662"/>
                    <a:gd name="connsiteX4" fmla="*/ 2847 w 140286"/>
                    <a:gd name="connsiteY4" fmla="*/ 1014 h 684662"/>
                    <a:gd name="connsiteX0" fmla="*/ 2847 w 140286"/>
                    <a:gd name="connsiteY0" fmla="*/ 1014 h 642584"/>
                    <a:gd name="connsiteX1" fmla="*/ 49211 w 140286"/>
                    <a:gd name="connsiteY1" fmla="*/ 642382 h 642584"/>
                    <a:gd name="connsiteX2" fmla="*/ 95575 w 140286"/>
                    <a:gd name="connsiteY2" fmla="*/ 637231 h 642584"/>
                    <a:gd name="connsiteX3" fmla="*/ 136787 w 140286"/>
                    <a:gd name="connsiteY3" fmla="*/ 13893 h 642584"/>
                    <a:gd name="connsiteX4" fmla="*/ 2847 w 140286"/>
                    <a:gd name="connsiteY4" fmla="*/ 1014 h 642584"/>
                    <a:gd name="connsiteX0" fmla="*/ 2847 w 139590"/>
                    <a:gd name="connsiteY0" fmla="*/ 1014 h 642584"/>
                    <a:gd name="connsiteX1" fmla="*/ 49211 w 139590"/>
                    <a:gd name="connsiteY1" fmla="*/ 642382 h 642584"/>
                    <a:gd name="connsiteX2" fmla="*/ 95575 w 139590"/>
                    <a:gd name="connsiteY2" fmla="*/ 637231 h 642584"/>
                    <a:gd name="connsiteX3" fmla="*/ 136787 w 139590"/>
                    <a:gd name="connsiteY3" fmla="*/ 13893 h 642584"/>
                    <a:gd name="connsiteX4" fmla="*/ 2847 w 139590"/>
                    <a:gd name="connsiteY4" fmla="*/ 1014 h 642584"/>
                    <a:gd name="connsiteX0" fmla="*/ 2294 w 139037"/>
                    <a:gd name="connsiteY0" fmla="*/ 1014 h 642584"/>
                    <a:gd name="connsiteX1" fmla="*/ 48658 w 139037"/>
                    <a:gd name="connsiteY1" fmla="*/ 642382 h 642584"/>
                    <a:gd name="connsiteX2" fmla="*/ 95022 w 139037"/>
                    <a:gd name="connsiteY2" fmla="*/ 637231 h 642584"/>
                    <a:gd name="connsiteX3" fmla="*/ 136234 w 139037"/>
                    <a:gd name="connsiteY3" fmla="*/ 13893 h 642584"/>
                    <a:gd name="connsiteX4" fmla="*/ 2294 w 139037"/>
                    <a:gd name="connsiteY4" fmla="*/ 1014 h 642584"/>
                    <a:gd name="connsiteX0" fmla="*/ 2294 w 139037"/>
                    <a:gd name="connsiteY0" fmla="*/ 1955 h 643525"/>
                    <a:gd name="connsiteX1" fmla="*/ 48658 w 139037"/>
                    <a:gd name="connsiteY1" fmla="*/ 643323 h 643525"/>
                    <a:gd name="connsiteX2" fmla="*/ 95022 w 139037"/>
                    <a:gd name="connsiteY2" fmla="*/ 638172 h 643525"/>
                    <a:gd name="connsiteX3" fmla="*/ 136234 w 139037"/>
                    <a:gd name="connsiteY3" fmla="*/ 7690 h 643525"/>
                    <a:gd name="connsiteX4" fmla="*/ 2294 w 139037"/>
                    <a:gd name="connsiteY4" fmla="*/ 1955 h 643525"/>
                    <a:gd name="connsiteX0" fmla="*/ 2294 w 136234"/>
                    <a:gd name="connsiteY0" fmla="*/ 1955 h 643525"/>
                    <a:gd name="connsiteX1" fmla="*/ 48658 w 136234"/>
                    <a:gd name="connsiteY1" fmla="*/ 643323 h 643525"/>
                    <a:gd name="connsiteX2" fmla="*/ 95022 w 136234"/>
                    <a:gd name="connsiteY2" fmla="*/ 638172 h 643525"/>
                    <a:gd name="connsiteX3" fmla="*/ 136234 w 136234"/>
                    <a:gd name="connsiteY3" fmla="*/ 7690 h 643525"/>
                    <a:gd name="connsiteX4" fmla="*/ 2294 w 136234"/>
                    <a:gd name="connsiteY4" fmla="*/ 1955 h 643525"/>
                    <a:gd name="connsiteX0" fmla="*/ 0 w 133940"/>
                    <a:gd name="connsiteY0" fmla="*/ 1955 h 643525"/>
                    <a:gd name="connsiteX1" fmla="*/ 46364 w 133940"/>
                    <a:gd name="connsiteY1" fmla="*/ 643323 h 643525"/>
                    <a:gd name="connsiteX2" fmla="*/ 92728 w 133940"/>
                    <a:gd name="connsiteY2" fmla="*/ 638172 h 643525"/>
                    <a:gd name="connsiteX3" fmla="*/ 133940 w 133940"/>
                    <a:gd name="connsiteY3" fmla="*/ 7690 h 643525"/>
                    <a:gd name="connsiteX4" fmla="*/ 0 w 133940"/>
                    <a:gd name="connsiteY4" fmla="*/ 1955 h 643525"/>
                    <a:gd name="connsiteX0" fmla="*/ 722 w 134662"/>
                    <a:gd name="connsiteY0" fmla="*/ 1955 h 643525"/>
                    <a:gd name="connsiteX1" fmla="*/ 47086 w 134662"/>
                    <a:gd name="connsiteY1" fmla="*/ 643323 h 643525"/>
                    <a:gd name="connsiteX2" fmla="*/ 93450 w 134662"/>
                    <a:gd name="connsiteY2" fmla="*/ 638172 h 643525"/>
                    <a:gd name="connsiteX3" fmla="*/ 134662 w 134662"/>
                    <a:gd name="connsiteY3" fmla="*/ 7690 h 643525"/>
                    <a:gd name="connsiteX4" fmla="*/ 722 w 134662"/>
                    <a:gd name="connsiteY4" fmla="*/ 1955 h 64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662" h="643525">
                      <a:moveTo>
                        <a:pt x="722" y="1955"/>
                      </a:moveTo>
                      <a:cubicBezTo>
                        <a:pt x="-6729" y="113847"/>
                        <a:pt x="45918" y="446799"/>
                        <a:pt x="47086" y="643323"/>
                      </a:cubicBezTo>
                      <a:cubicBezTo>
                        <a:pt x="70268" y="641176"/>
                        <a:pt x="71711" y="647670"/>
                        <a:pt x="93450" y="638172"/>
                      </a:cubicBezTo>
                      <a:cubicBezTo>
                        <a:pt x="93758" y="485799"/>
                        <a:pt x="129114" y="114819"/>
                        <a:pt x="134662" y="7690"/>
                      </a:cubicBezTo>
                      <a:cubicBezTo>
                        <a:pt x="69838" y="822"/>
                        <a:pt x="66833" y="-2338"/>
                        <a:pt x="722" y="19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grpSp>
              <p:nvGrpSpPr>
                <p:cNvPr id="7" name="Group 57"/>
                <p:cNvGrpSpPr/>
                <p:nvPr/>
              </p:nvGrpSpPr>
              <p:grpSpPr>
                <a:xfrm>
                  <a:off x="8432796" y="5629509"/>
                  <a:ext cx="141958" cy="627824"/>
                  <a:chOff x="5648502" y="4706412"/>
                  <a:chExt cx="197883" cy="310551"/>
                </a:xfrm>
              </p:grpSpPr>
              <p:sp>
                <p:nvSpPr>
                  <p:cNvPr id="8" name="Freeform 7"/>
                  <p:cNvSpPr/>
                  <p:nvPr/>
                </p:nvSpPr>
                <p:spPr bwMode="auto">
                  <a:xfrm>
                    <a:off x="5774252" y="4706412"/>
                    <a:ext cx="72133" cy="310551"/>
                  </a:xfrm>
                  <a:custGeom>
                    <a:avLst/>
                    <a:gdLst>
                      <a:gd name="connsiteX0" fmla="*/ 60385 w 60385"/>
                      <a:gd name="connsiteY0" fmla="*/ 0 h 310551"/>
                      <a:gd name="connsiteX1" fmla="*/ 0 w 60385"/>
                      <a:gd name="connsiteY1" fmla="*/ 310551 h 310551"/>
                      <a:gd name="connsiteX0" fmla="*/ 66259 w 66259"/>
                      <a:gd name="connsiteY0" fmla="*/ 0 h 310551"/>
                      <a:gd name="connsiteX1" fmla="*/ 5874 w 66259"/>
                      <a:gd name="connsiteY1" fmla="*/ 310551 h 310551"/>
                      <a:gd name="connsiteX0" fmla="*/ 66259 w 72133"/>
                      <a:gd name="connsiteY0" fmla="*/ 0 h 310551"/>
                      <a:gd name="connsiteX1" fmla="*/ 5874 w 72133"/>
                      <a:gd name="connsiteY1" fmla="*/ 310551 h 310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2133" h="310551">
                        <a:moveTo>
                          <a:pt x="66259" y="0"/>
                        </a:moveTo>
                        <a:cubicBezTo>
                          <a:pt x="72133" y="120852"/>
                          <a:pt x="0" y="163698"/>
                          <a:pt x="5874" y="310551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 bwMode="auto">
                  <a:xfrm flipH="1">
                    <a:off x="5648502" y="4706412"/>
                    <a:ext cx="72133" cy="310551"/>
                  </a:xfrm>
                  <a:custGeom>
                    <a:avLst/>
                    <a:gdLst>
                      <a:gd name="connsiteX0" fmla="*/ 60385 w 60385"/>
                      <a:gd name="connsiteY0" fmla="*/ 0 h 310551"/>
                      <a:gd name="connsiteX1" fmla="*/ 0 w 60385"/>
                      <a:gd name="connsiteY1" fmla="*/ 310551 h 310551"/>
                      <a:gd name="connsiteX0" fmla="*/ 66259 w 66259"/>
                      <a:gd name="connsiteY0" fmla="*/ 0 h 310551"/>
                      <a:gd name="connsiteX1" fmla="*/ 5874 w 66259"/>
                      <a:gd name="connsiteY1" fmla="*/ 310551 h 310551"/>
                      <a:gd name="connsiteX0" fmla="*/ 66259 w 72133"/>
                      <a:gd name="connsiteY0" fmla="*/ 0 h 310551"/>
                      <a:gd name="connsiteX1" fmla="*/ 5874 w 72133"/>
                      <a:gd name="connsiteY1" fmla="*/ 310551 h 310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2133" h="310551">
                        <a:moveTo>
                          <a:pt x="66259" y="0"/>
                        </a:moveTo>
                        <a:cubicBezTo>
                          <a:pt x="72133" y="120852"/>
                          <a:pt x="0" y="163698"/>
                          <a:pt x="5874" y="310551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a floc blanket not work if AguaClara didn’t use plate settlers?</a:t>
            </a:r>
          </a:p>
          <a:p>
            <a:r>
              <a:rPr lang="en-US" dirty="0"/>
              <a:t>What mechanisms could explain why a floc blanket reduces the turbidity of the settled water?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6533866" cy="1143000"/>
          </a:xfrm>
        </p:spPr>
        <p:txBody>
          <a:bodyPr/>
          <a:lstStyle/>
          <a:p>
            <a:r>
              <a:rPr lang="en-US" dirty="0"/>
              <a:t>Backwash Requirements – Head Loss (force balance)</a:t>
            </a:r>
          </a:p>
        </p:txBody>
      </p:sp>
      <p:sp>
        <p:nvSpPr>
          <p:cNvPr id="4" name="Rectangle 5 1" descr="Cork"/>
          <p:cNvSpPr>
            <a:spLocks noChangeArrowheads="1"/>
          </p:cNvSpPr>
          <p:nvPr/>
        </p:nvSpPr>
        <p:spPr bwMode="auto">
          <a:xfrm>
            <a:off x="7525445" y="4339908"/>
            <a:ext cx="1494503" cy="2330245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8" name="Arc 7"/>
          <p:cNvSpPr/>
          <p:nvPr/>
        </p:nvSpPr>
        <p:spPr bwMode="auto">
          <a:xfrm flipV="1">
            <a:off x="7987561" y="4113773"/>
            <a:ext cx="629265" cy="629265"/>
          </a:xfrm>
          <a:prstGeom prst="arc">
            <a:avLst>
              <a:gd name="adj1" fmla="val 10799995"/>
              <a:gd name="adj2" fmla="val 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5 2" descr="Cork"/>
          <p:cNvSpPr>
            <a:spLocks noChangeArrowheads="1"/>
          </p:cNvSpPr>
          <p:nvPr/>
        </p:nvSpPr>
        <p:spPr bwMode="auto">
          <a:xfrm>
            <a:off x="6591379" y="3175819"/>
            <a:ext cx="139287" cy="3499251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581548" y="2917371"/>
            <a:ext cx="136419" cy="3772447"/>
          </a:xfrm>
          <a:custGeom>
            <a:avLst/>
            <a:gdLst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0 w 3072581"/>
              <a:gd name="connsiteY0" fmla="*/ 19665 h 3796891"/>
              <a:gd name="connsiteX1" fmla="*/ 9833 w 3072581"/>
              <a:gd name="connsiteY1" fmla="*/ 3254478 h 3796891"/>
              <a:gd name="connsiteX2" fmla="*/ 2635046 w 3072581"/>
              <a:gd name="connsiteY2" fmla="*/ 3254478 h 3796891"/>
              <a:gd name="connsiteX3" fmla="*/ 2635046 w 3072581"/>
              <a:gd name="connsiteY3" fmla="*/ 0 h 3796891"/>
              <a:gd name="connsiteX0" fmla="*/ 0 w 3072581"/>
              <a:gd name="connsiteY0" fmla="*/ 19665 h 3254478"/>
              <a:gd name="connsiteX1" fmla="*/ 9833 w 3072581"/>
              <a:gd name="connsiteY1" fmla="*/ 3254478 h 3254478"/>
              <a:gd name="connsiteX2" fmla="*/ 2635046 w 3072581"/>
              <a:gd name="connsiteY2" fmla="*/ 3254478 h 3254478"/>
              <a:gd name="connsiteX3" fmla="*/ 2635046 w 3072581"/>
              <a:gd name="connsiteY3" fmla="*/ 0 h 3254478"/>
              <a:gd name="connsiteX0" fmla="*/ 0 w 2635046"/>
              <a:gd name="connsiteY0" fmla="*/ 19665 h 3254478"/>
              <a:gd name="connsiteX1" fmla="*/ 9833 w 2635046"/>
              <a:gd name="connsiteY1" fmla="*/ 3254478 h 3254478"/>
              <a:gd name="connsiteX2" fmla="*/ 2635046 w 2635046"/>
              <a:gd name="connsiteY2" fmla="*/ 3254478 h 3254478"/>
              <a:gd name="connsiteX3" fmla="*/ 2635046 w 2635046"/>
              <a:gd name="connsiteY3" fmla="*/ 0 h 325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046" h="3254478">
                <a:moveTo>
                  <a:pt x="0" y="19665"/>
                </a:moveTo>
                <a:cubicBezTo>
                  <a:pt x="3278" y="1097936"/>
                  <a:pt x="6555" y="2176207"/>
                  <a:pt x="9833" y="3254478"/>
                </a:cubicBezTo>
                <a:lnTo>
                  <a:pt x="2635046" y="3254478"/>
                </a:lnTo>
                <a:lnTo>
                  <a:pt x="2635046" y="0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09366" y="6522669"/>
            <a:ext cx="835743" cy="167149"/>
            <a:chOff x="1179871" y="5447071"/>
            <a:chExt cx="2168013" cy="270387"/>
          </a:xfrm>
        </p:grpSpPr>
        <p:sp>
          <p:nvSpPr>
            <p:cNvPr id="14" name="Rectangle 5 3" descr="Cork"/>
            <p:cNvSpPr>
              <a:spLocks noChangeArrowheads="1"/>
            </p:cNvSpPr>
            <p:nvPr/>
          </p:nvSpPr>
          <p:spPr bwMode="auto">
            <a:xfrm>
              <a:off x="1179872" y="5466735"/>
              <a:ext cx="2163096" cy="245806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miter lim="800000"/>
              <a:headEnd type="none" w="sm" len="sm"/>
              <a:tailEnd type="none" w="med" len="sm"/>
            </a:ln>
            <a:effectLst/>
          </p:spPr>
          <p:txBody>
            <a:bodyPr wrap="none" anchor="ctr"/>
            <a:lstStyle/>
            <a:p>
              <a:pPr algn="ctr"/>
              <a:endParaRPr lang="en-US" b="0" dirty="0">
                <a:solidFill>
                  <a:schemeClr val="bg2"/>
                </a:solidFill>
                <a:latin typeface="Book Antiqua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79871" y="5447071"/>
              <a:ext cx="2163097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184787" y="5717458"/>
              <a:ext cx="2163097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cxnSp>
        <p:nvCxnSpPr>
          <p:cNvPr id="22" name="Straight Connector 21"/>
          <p:cNvCxnSpPr>
            <a:stCxn id="7" idx="1"/>
          </p:cNvCxnSpPr>
          <p:nvPr/>
        </p:nvCxnSpPr>
        <p:spPr bwMode="auto">
          <a:xfrm flipH="1">
            <a:off x="5147673" y="6689818"/>
            <a:ext cx="1434384" cy="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10800000">
            <a:off x="5167338" y="3174770"/>
            <a:ext cx="1380331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10800000">
            <a:off x="5836716" y="4359575"/>
            <a:ext cx="172859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0800000">
            <a:off x="5862505" y="5308375"/>
            <a:ext cx="163188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10800000">
            <a:off x="5785136" y="6463679"/>
            <a:ext cx="174148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5400000">
            <a:off x="3692657" y="4933217"/>
            <a:ext cx="351479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5400000">
            <a:off x="5511334" y="3763178"/>
            <a:ext cx="1174719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>
            <a:off x="5519977" y="5907006"/>
            <a:ext cx="1155845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42" name="Rectangle 5 4" descr="Cork"/>
          <p:cNvSpPr>
            <a:spLocks noChangeArrowheads="1"/>
          </p:cNvSpPr>
          <p:nvPr/>
        </p:nvSpPr>
        <p:spPr bwMode="auto">
          <a:xfrm>
            <a:off x="7525446" y="4821691"/>
            <a:ext cx="1494503" cy="609600"/>
          </a:xfrm>
          <a:prstGeom prst="rect">
            <a:avLst/>
          </a:prstGeom>
          <a:blipFill dpi="0" rotWithShape="1">
            <a:blip r:embed="rId15" cstate="print">
              <a:alphaModFix amt="50000"/>
            </a:blip>
            <a:srcRect/>
            <a:tile tx="0" ty="0" sx="100000" sy="100000" flip="none" algn="tl"/>
          </a:blip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rot="5400000">
            <a:off x="5623692" y="4837750"/>
            <a:ext cx="96301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0" y="5265597"/>
                <a:ext cx="55896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b="0" baseline="-25000" dirty="0" err="1">
                    <a:latin typeface="+mj-lt"/>
                  </a:rPr>
                  <a:t>FiSand</a:t>
                </a:r>
                <a:r>
                  <a:rPr lang="en-US" b="0" dirty="0"/>
                  <a:t>=0.4 and </a:t>
                </a:r>
                <a:r>
                  <a:rPr lang="en-US" b="0" dirty="0" err="1">
                    <a:latin typeface="Symbol" pitchFamily="18" charset="2"/>
                  </a:rPr>
                  <a:t>r</a:t>
                </a:r>
                <a:r>
                  <a:rPr lang="en-US" b="0" baseline="-25000" dirty="0" err="1"/>
                  <a:t>Sand</a:t>
                </a:r>
                <a:r>
                  <a:rPr lang="en-US" b="0" dirty="0"/>
                  <a:t>=2650 kg/m</a:t>
                </a:r>
                <a:r>
                  <a:rPr lang="en-US" b="0" baseline="30000" dirty="0"/>
                  <a:t>3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65597"/>
                <a:ext cx="5589672" cy="523220"/>
              </a:xfrm>
              <a:prstGeom prst="rect">
                <a:avLst/>
              </a:prstGeom>
              <a:blipFill rotWithShape="1">
                <a:blip r:embed="rId19"/>
                <a:stretch>
                  <a:fillRect l="-218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 5" descr="Cork"/>
          <p:cNvSpPr>
            <a:spLocks noChangeArrowheads="1"/>
          </p:cNvSpPr>
          <p:nvPr/>
        </p:nvSpPr>
        <p:spPr bwMode="auto">
          <a:xfrm>
            <a:off x="7525446" y="5289755"/>
            <a:ext cx="1494503" cy="1173921"/>
          </a:xfrm>
          <a:prstGeom prst="rect">
            <a:avLst/>
          </a:prstGeom>
          <a:blipFill>
            <a:blip r:embed="rId15" cstate="print"/>
            <a:tile tx="0" ty="0" sx="100000" sy="100000" flip="none" algn="tl"/>
          </a:blipFill>
          <a:ln w="127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/>
          <a:lstStyle/>
          <a:p>
            <a:pPr algn="ctr"/>
            <a:endParaRPr lang="en-US" b="0" dirty="0">
              <a:solidFill>
                <a:schemeClr val="bg2"/>
              </a:solidFill>
              <a:latin typeface="Book Antiqua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7515612" y="3435341"/>
            <a:ext cx="1494504" cy="3254478"/>
          </a:xfrm>
          <a:custGeom>
            <a:avLst/>
            <a:gdLst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429341 w 3501922"/>
              <a:gd name="connsiteY0" fmla="*/ 19665 h 3796891"/>
              <a:gd name="connsiteX1" fmla="*/ 439174 w 3501922"/>
              <a:gd name="connsiteY1" fmla="*/ 3254478 h 3796891"/>
              <a:gd name="connsiteX2" fmla="*/ 3064387 w 3501922"/>
              <a:gd name="connsiteY2" fmla="*/ 3254478 h 3796891"/>
              <a:gd name="connsiteX3" fmla="*/ 3064387 w 3501922"/>
              <a:gd name="connsiteY3" fmla="*/ 0 h 3796891"/>
              <a:gd name="connsiteX0" fmla="*/ 0 w 3072581"/>
              <a:gd name="connsiteY0" fmla="*/ 19665 h 3796891"/>
              <a:gd name="connsiteX1" fmla="*/ 9833 w 3072581"/>
              <a:gd name="connsiteY1" fmla="*/ 3254478 h 3796891"/>
              <a:gd name="connsiteX2" fmla="*/ 2635046 w 3072581"/>
              <a:gd name="connsiteY2" fmla="*/ 3254478 h 3796891"/>
              <a:gd name="connsiteX3" fmla="*/ 2635046 w 3072581"/>
              <a:gd name="connsiteY3" fmla="*/ 0 h 3796891"/>
              <a:gd name="connsiteX0" fmla="*/ 0 w 3072581"/>
              <a:gd name="connsiteY0" fmla="*/ 19665 h 3254478"/>
              <a:gd name="connsiteX1" fmla="*/ 9833 w 3072581"/>
              <a:gd name="connsiteY1" fmla="*/ 3254478 h 3254478"/>
              <a:gd name="connsiteX2" fmla="*/ 2635046 w 3072581"/>
              <a:gd name="connsiteY2" fmla="*/ 3254478 h 3254478"/>
              <a:gd name="connsiteX3" fmla="*/ 2635046 w 3072581"/>
              <a:gd name="connsiteY3" fmla="*/ 0 h 3254478"/>
              <a:gd name="connsiteX0" fmla="*/ 0 w 2635046"/>
              <a:gd name="connsiteY0" fmla="*/ 19665 h 3254478"/>
              <a:gd name="connsiteX1" fmla="*/ 9833 w 2635046"/>
              <a:gd name="connsiteY1" fmla="*/ 3254478 h 3254478"/>
              <a:gd name="connsiteX2" fmla="*/ 2635046 w 2635046"/>
              <a:gd name="connsiteY2" fmla="*/ 3254478 h 3254478"/>
              <a:gd name="connsiteX3" fmla="*/ 2635046 w 2635046"/>
              <a:gd name="connsiteY3" fmla="*/ 0 h 325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046" h="3254478">
                <a:moveTo>
                  <a:pt x="0" y="19665"/>
                </a:moveTo>
                <a:cubicBezTo>
                  <a:pt x="3278" y="1097936"/>
                  <a:pt x="6555" y="2176207"/>
                  <a:pt x="9833" y="3254478"/>
                </a:cubicBezTo>
                <a:lnTo>
                  <a:pt x="2635046" y="3254478"/>
                </a:lnTo>
                <a:lnTo>
                  <a:pt x="2635046" y="0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369763" y="6548284"/>
            <a:ext cx="255638" cy="8849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140016" y="2537901"/>
            <a:ext cx="667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44805" y="1895741"/>
            <a:ext cx="3227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dirty="0"/>
              <a:t>Weight of water/Filter area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7296" y="1870804"/>
            <a:ext cx="3116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dirty="0"/>
              <a:t>Weight of sand/Filter area</a:t>
            </a:r>
          </a:p>
        </p:txBody>
      </p:sp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96819" y="191069"/>
            <a:ext cx="801522" cy="126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 bwMode="auto">
          <a:xfrm>
            <a:off x="13647" y="4496645"/>
            <a:ext cx="1825945" cy="6341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D447D-9096-4867-9ABC-1FE762A92C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1" y="2420802"/>
            <a:ext cx="8700938" cy="229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F8522-CB3B-464E-8FB6-40F233DD7E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" y="3592240"/>
            <a:ext cx="5017551" cy="203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8FC188-6FED-4D60-AD1B-67D56E98F1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4" y="4528406"/>
            <a:ext cx="4288930" cy="512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C9EFCD-6A09-4575-9BB0-EF8B575E67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79" y="3633919"/>
            <a:ext cx="527930" cy="195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CDAF56-BC9C-4227-9FFB-F9E48966BB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22" y="4823098"/>
            <a:ext cx="375499" cy="1908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3A6C9-80B4-4018-ABD0-9179D25747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25" y="4590716"/>
            <a:ext cx="1047186" cy="1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17FCC5-7B7A-4724-B73E-1E377E73061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58" y="5818325"/>
            <a:ext cx="731170" cy="1722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1D7F27B-968E-48D1-920A-A2DA67ABE1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84" y="6514505"/>
            <a:ext cx="300450" cy="1502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E90A4E-8998-44F8-8CC1-31F6CA30E8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9" y="5940284"/>
            <a:ext cx="4035047" cy="60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820C7C-E7C8-4FA4-A05A-58F750DA5F5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" y="6997737"/>
            <a:ext cx="11830857" cy="16761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C5D7AA-A0FD-4CDF-94AA-B467C60A10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58" y="1703478"/>
            <a:ext cx="6080000" cy="254476"/>
          </a:xfrm>
          <a:prstGeom prst="rect">
            <a:avLst/>
          </a:prstGeom>
        </p:spPr>
      </p:pic>
      <p:pic>
        <p:nvPicPr>
          <p:cNvPr id="490498" name="Picture 490497">
            <a:extLst>
              <a:ext uri="{FF2B5EF4-FFF2-40B4-BE49-F238E27FC236}">
                <a16:creationId xmlns:a16="http://schemas.microsoft.com/office/drawing/2014/main" id="{203CCD50-5A82-4C0F-9853-F36D53F965A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58" y="2593353"/>
            <a:ext cx="13106284" cy="93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42887E-7 L -0.08559 -0.307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0" y="-1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picture: Prelim question that didn’t make the cut…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An AguaClara plant that includes all of the latest in design innovations (flocculation, floc blanket, floc hopper, plate settlers, stacked rapid sand filter) is built for a community of 15,000 people with a per capita demand of 3 </a:t>
            </a:r>
            <a:r>
              <a:rPr lang="en-US" sz="2800" dirty="0" err="1"/>
              <a:t>mL</a:t>
            </a:r>
            <a:r>
              <a:rPr lang="en-US" sz="2800" dirty="0"/>
              <a:t>/s per person. The facility has 8 </a:t>
            </a:r>
            <a:r>
              <a:rPr lang="en-US" sz="2800" dirty="0" err="1"/>
              <a:t>sed</a:t>
            </a:r>
            <a:r>
              <a:rPr lang="en-US" sz="2800" dirty="0"/>
              <a:t> tanks and 2 filters. During a drought the flow rate through the plant is reduced by 50%. Which unit processes are affected negatively by a reduction in flow rate and what changes in operation would you advise?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0A967-213E-4C99-96F1-6E4CEF406E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45" y="6050763"/>
            <a:ext cx="1907809" cy="60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I talk with about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conversations (social media, discussion boards, etc.) with anyone* about CEE 4540 between Monday class and Friday class</a:t>
            </a:r>
          </a:p>
          <a:p>
            <a:pPr lvl="1"/>
            <a:r>
              <a:rPr lang="en-US" dirty="0"/>
              <a:t>*Except in class!</a:t>
            </a:r>
          </a:p>
          <a:p>
            <a:pPr lvl="1"/>
            <a:r>
              <a:rPr lang="en-US" dirty="0"/>
              <a:t>*You can ask questions to Juan or Monroe (email or in person)</a:t>
            </a:r>
          </a:p>
        </p:txBody>
      </p:sp>
    </p:spTree>
    <p:extLst>
      <p:ext uri="{BB962C8B-B14F-4D97-AF65-F5344CB8AC3E}">
        <p14:creationId xmlns:p14="http://schemas.microsoft.com/office/powerpoint/2010/main" val="16325204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Flocculator Equation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3300" y="1793984"/>
            <a:ext cx="302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Equations for average energy dissipation rate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12326" y="5396983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Baffle spacing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8528" y="4104698"/>
            <a:ext cx="424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Maximum distance between expansions to ensure relatively uniform velocity gradients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04379" y="2913649"/>
            <a:ext cx="35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Minimum channel width to prevent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6616460" y="2648309"/>
            <a:ext cx="2286000" cy="1173193"/>
          </a:xfrm>
          <a:custGeom>
            <a:avLst/>
            <a:gdLst>
              <a:gd name="connsiteX0" fmla="*/ 0 w 2286000"/>
              <a:gd name="connsiteY0" fmla="*/ 0 h 1173193"/>
              <a:gd name="connsiteX1" fmla="*/ 0 w 2286000"/>
              <a:gd name="connsiteY1" fmla="*/ 1173193 h 1173193"/>
              <a:gd name="connsiteX2" fmla="*/ 2286000 w 2286000"/>
              <a:gd name="connsiteY2" fmla="*/ 1173193 h 1173193"/>
              <a:gd name="connsiteX3" fmla="*/ 2286000 w 2286000"/>
              <a:gd name="connsiteY3" fmla="*/ 34506 h 117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1173193">
                <a:moveTo>
                  <a:pt x="0" y="0"/>
                </a:moveTo>
                <a:lnTo>
                  <a:pt x="0" y="1173193"/>
                </a:lnTo>
                <a:lnTo>
                  <a:pt x="2286000" y="1173193"/>
                </a:lnTo>
                <a:lnTo>
                  <a:pt x="2286000" y="3450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0" y="2648309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8252604" y="2648309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835660" y="3459192"/>
            <a:ext cx="0" cy="362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696452" y="6172428"/>
            <a:ext cx="36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Distance between </a:t>
            </a:r>
            <a:r>
              <a:rPr lang="en-US" sz="1800"/>
              <a:t>flow expansions</a:t>
            </a:r>
            <a:endParaRPr lang="en-US" sz="1800" dirty="0"/>
          </a:p>
        </p:txBody>
      </p:sp>
      <p:cxnSp>
        <p:nvCxnSpPr>
          <p:cNvPr id="12" name="Elbow Connector 11"/>
          <p:cNvCxnSpPr>
            <a:cxnSpLocks/>
            <a:stCxn id="18" idx="1"/>
            <a:endCxn id="19" idx="5"/>
          </p:cNvCxnSpPr>
          <p:nvPr/>
        </p:nvCxnSpPr>
        <p:spPr bwMode="auto">
          <a:xfrm rot="10800000">
            <a:off x="1141810" y="5996114"/>
            <a:ext cx="1554643" cy="36098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9" name="Oval 18"/>
          <p:cNvSpPr/>
          <p:nvPr/>
        </p:nvSpPr>
        <p:spPr bwMode="auto">
          <a:xfrm>
            <a:off x="948906" y="5957089"/>
            <a:ext cx="226000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EB1B7-1731-4582-A694-A406582190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6" y="1806977"/>
            <a:ext cx="4368647" cy="567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3270A-C9C1-4E4F-AF9C-353AB2840A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1" y="2913649"/>
            <a:ext cx="2795707" cy="542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D18A2-9685-4648-8D3F-BFE0EF3199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2" y="3995451"/>
            <a:ext cx="3180852" cy="715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6F0F99-1210-42EF-8CA9-6832C758A3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7" y="5302272"/>
            <a:ext cx="2332952" cy="6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320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098" name="Picture 2" descr="http://designbeta.cee.cornell.edu/Designs/SedTank/6447/6Lps/SedTank_f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9" b="-1"/>
          <a:stretch/>
        </p:blipFill>
        <p:spPr bwMode="auto">
          <a:xfrm>
            <a:off x="237500" y="2585138"/>
            <a:ext cx="8331359" cy="33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875147" y="205741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Exit Channel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438" y="1686790"/>
            <a:ext cx="200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Entrance Channel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57934" y="2765392"/>
            <a:ext cx="119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Launder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6741" y="474804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Inlet Manifold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18444" y="336653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Plate Settlers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82240" y="511380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Diffusers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8118" y="6488668"/>
            <a:ext cx="173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alibri"/>
              </a:rPr>
              <a:t>Sed</a:t>
            </a:r>
            <a:r>
              <a:rPr lang="en-US" sz="1800" dirty="0">
                <a:latin typeface="Calibri"/>
              </a:rPr>
              <a:t> Tank Drain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65346" y="408137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Floc Weir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/>
              </a:rPr>
              <a:t>AguaClara Sedimentation Tank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 bwMode="auto">
          <a:xfrm>
            <a:off x="1432602" y="2885090"/>
            <a:ext cx="182880" cy="18288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30" name="Straight Arrow Connector 29"/>
          <p:cNvCxnSpPr>
            <a:stCxn id="58" idx="1"/>
          </p:cNvCxnSpPr>
          <p:nvPr/>
        </p:nvCxnSpPr>
        <p:spPr bwMode="auto">
          <a:xfrm flipH="1">
            <a:off x="3163326" y="4266036"/>
            <a:ext cx="402020" cy="1010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55" idx="1"/>
          </p:cNvCxnSpPr>
          <p:nvPr/>
        </p:nvCxnSpPr>
        <p:spPr bwMode="auto">
          <a:xfrm flipH="1" flipV="1">
            <a:off x="442452" y="5675586"/>
            <a:ext cx="425666" cy="9977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887478" y="4262965"/>
            <a:ext cx="94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Floc Hopper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4243" y="5984171"/>
            <a:ext cx="523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Floc Hopper Drain (to remove sludge)</a:t>
            </a: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 flipV="1">
            <a:off x="789293" y="5423339"/>
            <a:ext cx="204950" cy="7454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1443113" y="2864069"/>
            <a:ext cx="182880" cy="18288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63" name="Straight Arrow Connector 62"/>
          <p:cNvCxnSpPr>
            <a:stCxn id="50" idx="2"/>
            <a:endCxn id="60" idx="0"/>
          </p:cNvCxnSpPr>
          <p:nvPr/>
        </p:nvCxnSpPr>
        <p:spPr bwMode="auto">
          <a:xfrm flipH="1">
            <a:off x="1534553" y="2056122"/>
            <a:ext cx="155758" cy="80794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49" idx="1"/>
          </p:cNvCxnSpPr>
          <p:nvPr/>
        </p:nvCxnSpPr>
        <p:spPr bwMode="auto">
          <a:xfrm rot="10800000" flipV="1">
            <a:off x="2299707" y="2242078"/>
            <a:ext cx="575440" cy="753369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831953" y="1702288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033029" y="1886954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414690" y="2010919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Exit Weir that controls water levels all the way back to the next free fall (LFOM!)</a:t>
            </a:r>
          </a:p>
        </p:txBody>
      </p:sp>
      <p:cxnSp>
        <p:nvCxnSpPr>
          <p:cNvPr id="31" name="Elbow Connector 30"/>
          <p:cNvCxnSpPr>
            <a:stCxn id="27" idx="1"/>
          </p:cNvCxnSpPr>
          <p:nvPr/>
        </p:nvCxnSpPr>
        <p:spPr bwMode="auto">
          <a:xfrm rot="10800000" flipV="1">
            <a:off x="2469654" y="2334084"/>
            <a:ext cx="1945037" cy="502105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73848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2803E-6 C 5E-6 0.00023 -0.00156 0.21693 -0.00034 0.2463 C 0.00087 0.27567 0.02431 0.30689 0.04636 0.30689 C 0.06841 0.30689 0.54966 0.29856 0.65001 0.30573 L 0.64827 0.34921 C 0.65087 0.35314 0.66337 0.36656 0.66598 0.32909 C 0.66858 0.29162 0.65678 0.17807 0.66389 0.12396 L 0.70695 0.02289 L 0.71389 -0.00694 L 0.12066 -0.00232 L 0.10521 -0.03215 L 0.0915 -0.02521 L 0.08455 0.00693 " pathEditMode="relative" rAng="0" ptsTypes="assAas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8" y="16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7 1.47086E-6 C -0.00017 0.04093 -0.00556 0.19241 -0.00156 0.24607 C 0.00625 0.2981 0.01892 0.30851 0.04653 0.31175 C 0.07639 0.3136 0.27899 0.30712 0.32691 0.31406 L 0.33385 0.35291 C 0.33767 0.35638 0.34497 0.37141 0.34931 0.33464 L 0.35972 0.13228 L 0.39931 0.03353 L 0.39931 0.0037 L 0.12066 -0.00231 L 0.10521 -0.03215 L 0.09149 -0.02521 L 0.08455 0.00694 " pathEditMode="relative" rAng="0" ptsTypes="attAaS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169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</a:t>
            </a:r>
            <a:r>
              <a:rPr lang="en-US" dirty="0" err="1"/>
              <a:t>Sed</a:t>
            </a:r>
            <a:r>
              <a:rPr lang="en-US" dirty="0"/>
              <a:t> Tank Geometry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296" y="2237614"/>
            <a:ext cx="9337296" cy="407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117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</a:t>
            </a:r>
            <a:r>
              <a:rPr lang="en-US" dirty="0" err="1"/>
              <a:t>Sed</a:t>
            </a:r>
            <a:r>
              <a:rPr lang="en-US" dirty="0"/>
              <a:t> Tank Geometry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99286"/>
            <a:ext cx="9219357" cy="535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3132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497013" y="1955800"/>
            <a:ext cx="6303962" cy="4149725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746375" y="2217738"/>
            <a:ext cx="4106863" cy="3622675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54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1703388" y="1919288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7115175" y="1855788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1681163" y="3330575"/>
            <a:ext cx="5926137" cy="2506663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1820009" y="2994109"/>
            <a:ext cx="597876" cy="523220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1085850" y="5638800"/>
            <a:ext cx="638175" cy="17145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866403" y="2115349"/>
            <a:ext cx="6745288" cy="3719512"/>
            <a:chOff x="873125" y="2119313"/>
            <a:chExt cx="6745288" cy="3719512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119313"/>
              <a:ext cx="4110038" cy="122713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3338513"/>
              <a:ext cx="5946775" cy="250031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626100"/>
              <a:ext cx="908050" cy="1714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124200" y="2695575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1694717" y="2189163"/>
            <a:ext cx="846138" cy="898525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7116763" y="2333625"/>
            <a:ext cx="512762" cy="69215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7321550" y="1571625"/>
            <a:ext cx="88900" cy="266700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1752600" y="2971800"/>
            <a:ext cx="742950" cy="1905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4" name="Rectangle 62"/>
          <p:cNvSpPr>
            <a:spLocks noGrp="1" noChangeArrowheads="1"/>
          </p:cNvSpPr>
          <p:nvPr>
            <p:ph type="title"/>
          </p:nvPr>
        </p:nvSpPr>
        <p:spPr>
          <a:xfrm>
            <a:off x="685800" y="296008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How can you drain and then refill a sedimentation tank?</a:t>
            </a:r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962025" y="5581651"/>
            <a:ext cx="276225" cy="190500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676275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676275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413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1749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6858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5987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2787161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8272709" y="1100871"/>
            <a:ext cx="90973" cy="266700"/>
            <a:chOff x="8272709" y="1109663"/>
            <a:chExt cx="90973" cy="266700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109663"/>
              <a:ext cx="88900" cy="266700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204913"/>
              <a:ext cx="44450" cy="603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558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452" grpId="0" animBg="1"/>
      <p:bldP spid="571452" grpId="1" animBg="1"/>
      <p:bldP spid="571452" grpId="2" animBg="1"/>
      <p:bldP spid="571455" grpId="0" animBg="1"/>
      <p:bldP spid="571455" grpId="1" animBg="1"/>
      <p:bldP spid="69" grpId="0" animBg="1"/>
      <p:bldP spid="571434" grpId="0" animBg="1"/>
      <p:bldP spid="5714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Sedimentation: How do these velocities connect to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Settle capture – determines the slowest terminal velocity floc that will settle to a surface</a:t>
            </a:r>
          </a:p>
          <a:p>
            <a:r>
              <a:rPr lang="en-US" sz="2800" dirty="0"/>
              <a:t>Slide capture – determines the slowest terminal velocity floc that will slide down the plate. Function of velocity gradient at plate settler surface, angle, and floc density</a:t>
            </a:r>
          </a:p>
          <a:p>
            <a:r>
              <a:rPr lang="en-US" sz="2800" dirty="0" err="1"/>
              <a:t>Upflow</a:t>
            </a:r>
            <a:r>
              <a:rPr lang="en-US" sz="2800" dirty="0"/>
              <a:t> – set to obtain good performance of the floc blanket (ongoing research)</a:t>
            </a:r>
          </a:p>
          <a:p>
            <a:r>
              <a:rPr lang="en-US" sz="2800" dirty="0"/>
              <a:t>Terminal – floc property set by maximum energy dissipation rate of the environment it is in AND by the previous collision potential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Settle Capture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provides better removal of particles, a low settle capture velocity or a high settle capture velocity?</a:t>
            </a:r>
          </a:p>
          <a:p>
            <a:r>
              <a:rPr lang="en-US" dirty="0"/>
              <a:t>Suppose you keep plate length constant and decrease spacing between plates. What happens to performance and cost?</a:t>
            </a:r>
          </a:p>
          <a:p>
            <a:r>
              <a:rPr lang="en-US" dirty="0"/>
              <a:t>Could you design a </a:t>
            </a:r>
            <a:r>
              <a:rPr lang="en-US" dirty="0" err="1"/>
              <a:t>sed</a:t>
            </a:r>
            <a:r>
              <a:rPr lang="en-US" dirty="0"/>
              <a:t> tank with a floc blanket without plate settlers?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17.435"/>
  <p:tag name="LATEXADDIN" val="\documentclass{article}&#10;\usepackage{amsmath}&#10;\usepackage{xcolor}&#10;\pagestyle{empty}&#10;\begin{document}&#10;&#10;\definecolor{Monred}{RGB}{172,0,0}&#10;&#10;$$\nu \bar G^2 &#10;= \bar \varepsilon &#10;= K_e \frac{\bar V^2}{2} \frac{1}{\theta_e} &#10;= \frac{K_e \bar V^3}{2 H_e} &#10;= \frac{K_e}{2 H_e} \left( \frac{Q}{W S} \right)^3$$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2365.83"/>
  <p:tag name="LATEXADDIN" val="\documentclass{article}&#10;\usepackage{amsmath}&#10;\pagestyle{empty}&#10;\begin{document}&#10;&#10;$\Pi_{DiffuserFlow} = \sqrt{\frac{{hl}_{ParallelPath} -  \frac{\Delta{H}_{Manifold}}{2}}{{hl}_{ParallelPath} + \frac{\Delta{H}_{Manifold}}{2}}}$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710.161"/>
  <p:tag name="LATEXADDIN" val="\documentclass{article}&#10;\usepackage{amsmath}&#10;\usepackage{xcolor}&#10;\pagestyle{empty}&#10;\begin{document}&#10;&#10;\definecolor{Monred}{RGB}{172,0,0}&#10;&#10;$$P_{Manometer} = \rho_{Water} g &#10;\left( H_{W_1} + H_{W_2} + \phi_{FiSand} H_{FiSand} \right) &#10;+ \rho_{Sand} g \left( 1 - \phi_{FiSand} \right) H_{FiSand}$$&#10;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80.615"/>
  <p:tag name="LATEXADDIN" val="\documentclass{article}&#10;\usepackage{amsmath}&#10;\usepackage{xcolor}&#10;\pagestyle{empty}&#10;\begin{document}&#10;&#10;\definecolor{Monred}{RGB}{172,0,0}&#10;&#10;$$P_{Manometer} = \rho_{Water} g&#10;\left( H_{W_1} + H_{W_2} + H_{FiSand} + h_{l_{FiBw}} \right)$$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04.687"/>
  <p:tag name="LATEXADDIN" val="\documentclass{article}&#10;\usepackage{amsmath}&#10;\usepackage{xcolor}&#10;\pagestyle{empty}&#10;\begin{document}&#10;&#10;\definecolor{Monred}{RGB}{172,0,0}&#10;&#10;$$h_{l_{FiBw}} = H_{FiSand} &#10;\left( 1 - \phi_{FiSand} \right) &#10;\left( \frac{\rho_{Sand}}{\rho_{Water}} - 1 \right)$$&#10;&#10;&#10;\end{document}"/>
  <p:tag name="IGUANATEXSIZE" val="20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319.4601"/>
  <p:tag name="LATEXADDIN" val="\documentclass{article}&#10;\usepackage{amsmath}&#10;\usepackage{xcolor}&#10;\pagestyle{empty}&#10;\begin{document}&#10;&#10;\definecolor{Monred}{RGB}{172,0,0}&#10;&#10;$$h_{l_{FiBw}}$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227.2216"/>
  <p:tag name="LATEXADDIN" val="\documentclass{article}&#10;\usepackage{amsmath}&#10;\usepackage{xcolor}&#10;\pagestyle{empty}&#10;\begin{document}&#10;&#10;\definecolor{Monred}{RGB}{172,0,0}&#10;&#10;$$H_{W_1}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633.6708"/>
  <p:tag name="LATEXADDIN" val="\documentclass{article}&#10;\usepackage{amsmath}&#10;\usepackage{xcolor}&#10;\pagestyle{empty}&#10;\begin{document}&#10;&#10;\definecolor{Monred}{RGB}{172,0,0}&#10;&#10;$$H_{Manometer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42.4447"/>
  <p:tag name="LATEXADDIN" val="\documentclass{article}&#10;\usepackage{amsmath}&#10;\usepackage{xcolor}&#10;\pagestyle{empty}&#10;\begin{document}&#10;&#10;\definecolor{Monred}{RGB}{172,0,0}&#10;&#10;$$H_{FiSand}$$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29.4713"/>
  <p:tag name="LATEXADDIN" val="\documentclass{article}&#10;\usepackage{amsmath}&#10;\usepackage{xcolor}&#10;\pagestyle{empty}&#10;\begin{document}&#10;&#10;\definecolor{Monred}{RGB}{172,0,0}&#10;&#10;$$H_{W_2}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85.752"/>
  <p:tag name="LATEXADDIN" val="\documentclass{article}&#10;\usepackage{amsmath}&#10;\usepackage{xcolor}&#10;\pagestyle{empty}&#10;\begin{document}&#10;&#10;\definecolor{Monred}{RGB}{172,0,0}&#10;&#10;$$\left( 1- \Phi_{FiSand} \right)&#10;\left( \frac{\rho_{FiSand}}{\rho_{Water}} - 1 \right) = 0.99$$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766.029"/>
  <p:tag name="LATEXADDIN" val="\documentclass{article}&#10;\usepackage{amsmath}&#10;\usepackage{xcolor}&#10;\pagestyle{empty}&#10;\begin{document}&#10;&#10;\definecolor{Monred}{RGB}{172,0,0}&#10;&#10;$$&#10;W_{Min} = \frac{\Pi_{HS_{min}} Q}{H_e}&#10;\left( \frac{K_e}{2 H_e \nu \bar G^2} \right)^\frac{1}{3}&#10;$$&#10;&#10;&#10;\end{document}"/>
  <p:tag name="IGUANATEXSIZE" val="20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4.8969"/>
  <p:tag name="ORIGINALWIDTH" val="5822.272"/>
  <p:tag name="LATEXADDIN" val="\documentclass{article}&#10;\usepackage{amsmath}&#10;\usepackage{xcolor}&#10;\pagestyle{empty}&#10;\begin{document}&#10;&#10;\definecolor{Monred}{RGB}{172,0,0}&#10;&#10;$$\begin{array}{l}&#10;\rho_{Water} g \left( H_{W_1} + H_{W_2} + H_{FiSand} + HL_{FiBw} \right) &#10;= \rho_{Water} g \left( H_{W_1} + H_{W_2} + \varepsilon H_{FiSand} \right) + &#10;\left( 1 - \varepsilon \right) H_{FiSand} \rho_{Sand} g&#10;\\ \\&#10;HL_{FiBw} = \left( \varepsilon - 1 \right) H_{FiSand} + &#10;\left( 1 - \varepsilon \right) H_{FiSand} \frac{\rho_{Sand}}{\rho_{Water}}&#10;\\ \\&#10;HL_{FiBw} = H_{FiSand} \left( 1 - \varepsilon \right) &#10;\left( \frac{\rho_{Sand}}{\rho_{Water}} - 1 \right)&#10;\end{array}$$&#10;&#10;&#10;\end{document}"/>
  <p:tag name="IGUANATEXSIZE" val="20"/>
  <p:tag name="IGUANATEXCURSOR" val="5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2.126"/>
  <p:tag name="LATEXADDIN" val="\documentclass{article}&#10;\usepackage{amsmath}&#10;\usepackage{xcolor}&#10;\pagestyle{empty}&#10;\begin{document}&#10;&#10;\definecolor{Monred}{RGB}{172,0,0}&#10;&#10;$$h_{l_{FiBw}} \rho_{Water} = H_{FiSand} &#10;\left( 1 - \varepsilon_{FiSand} \right)&#10;\left( \rho_{Sand} - \rho_{Water} \right)$$&#10;&#10;&#10;\end{document}"/>
  <p:tag name="IGUANATEXSIZE" val="20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.1927"/>
  <p:tag name="ORIGINALWIDTH" val="6449.944"/>
  <p:tag name="LATEXADDIN" val="\documentclass{article}&#10;\usepackage{amsmath}&#10;\usepackage{xcolor}&#10;\pagestyle{empty}&#10;\begin{document}&#10;&#10;\definecolor{Monred}{RGB}{172,0,0}&#10;&#10;$$\begin{array}{l}&#10;\rho_{Water} g \left( H_{W_1} + H_{W_2} + H_{FiSand} + h_{l_{FiBw}} \right) = &#10;\rho_{Water} g \left( H_{W_1} + H_{W_2} + \phi_{FiSand} H_{FiSand} \right) + &#10;\rho_{Sand} g \left( 1 - \phi_{FiSand} \right) H_{FiSand}&#10;\\ \\&#10;h_{l_{FiBw}} = \frac{\rho_{Sand} - \rho_{Water}}{\rho_{Water}} \left( 1 - \phi_{FiSand} \right) H_{FiSand}&#10;\end{array}$$&#10;&#10;&#10;\end{document}"/>
  <p:tag name="IGUANATEXSIZE" val="20"/>
  <p:tag name="IGUANATEXCURSOR" val="3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938.8826"/>
  <p:tag name="LATEXADDIN" val="\documentclass{article}&#10;\usepackage{amsmath}&#10;\usepackage{xcolor}&#10;\pagestyle{empty}&#10;\begin{document}&#10;&#10;\definecolor{Monred}{RGB}{172,0,0}&#10;&#10;$$&#10;G \theta_e = \sqrt{ \frac{H_e K_e Q}{2 \nu W S} }&#10;$$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854.518"/>
  <p:tag name="LATEXADDIN" val="\documentclass{article}&#10;\usepackage{amsmath}&#10;\usepackage{xcolor}&#10;\pagestyle{empty}&#10;\begin{document}&#10;&#10;\definecolor{Monred}{RGB}{172,0,0}&#10;&#10;&#10;$$&#10;H_{e_{Max}} = \left[ \frac{K_e}{2 \nu \bar G^2}&#10;\left( \frac{Q \Pi_{HS_{Max}}}{W} \right)^3&#10;\right]^\frac{1}{4}&#10;$$&#10;&#10;\end{document}"/>
  <p:tag name="IGUANATEXSIZE" val="20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148.106"/>
  <p:tag name="LATEXADDIN" val="\documentclass{article}&#10;\usepackage{amsmath}&#10;\usepackage{xcolor}&#10;\pagestyle{empty}&#10;\begin{document}&#10;&#10;\definecolor{Monred}{RGB}{172,0,0}&#10;&#10;&#10;$$&#10;S = \left( \frac{K_e}{2 H_e G^2 \nu} \right)^\frac{1}{3} \frac{Q}{W}&#10;$$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254.2182"/>
  <p:tag name="LATEXADDIN" val="\documentclass{article}&#10;\usepackage{amsmath}&#10;\usepackage{xcolor}&#10;\pagestyle{empty}&#10;\begin{document}&#10;&#10;\definecolor{Monred}{RGB}{172,0,0}&#10;&#10;$$\frac{S}{\sin \alpha}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63.7046"/>
  <p:tag name="LATEXADDIN" val="\documentclass{article}&#10;\usepackage{amsmath}&#10;\usepackage{xcolor}&#10;\pagestyle{empty}&#10;\begin{document}&#10;&#10;\definecolor{Monred}{RGB}{172,0,0}&#10;&#10;$$L \cos \alpha 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557.555"/>
  <p:tag name="LATEXADDIN" val="\documentclass{article}&#10;\usepackage{amsmath}&#10;\usepackage{xcolor}&#10;\pagestyle{empty}&#10;\begin{document}&#10;&#10;\definecolor{Monred}{RGB}{172,0,0}&#10;&#10;$$A_{plate} = W \frac{S}{\sin \alpha} + W L \cos \alpha$$&#10;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251.594"/>
  <p:tag name="LATEXADDIN" val="\documentclass{article}&#10;\usepackage{amsmath}&#10;\usepackage{xcolor}&#10;\pagestyle{empty}&#10;\begin{document}&#10;&#10;\definecolor{Monred}{RGB}{172,0,0}&#10;&#10;$$A_{conventional} = W \frac{S}{\sin \alpha}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065.992"/>
  <p:tag name="LATEXADDIN" val="\documentclass{article}&#10;\usepackage{amsmath}&#10;\usepackage{xcolor}&#10;\pagestyle{empty}&#10;\begin{document}&#10;&#10;\definecolor{Monred}{RGB}{172,0,0}&#10;&#10;$$ = A_{ratio} = 1 + \frac{L}{S} \cos \alpha \sin \alpha = \frac{V_{Plate \uparrow}}{V_c}$$&#10;&#10;&#10;\end{document}"/>
  <p:tag name="IGUANATEXSIZE" val="20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810000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AguaClara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FFFFF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810000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AguaClara</Template>
  <TotalTime>2312</TotalTime>
  <Words>1281</Words>
  <Application>Microsoft Office PowerPoint</Application>
  <PresentationFormat>On-screen Show (4:3)</PresentationFormat>
  <Paragraphs>146</Paragraphs>
  <Slides>18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Book Antiqua</vt:lpstr>
      <vt:lpstr>Calibri</vt:lpstr>
      <vt:lpstr>Cambria Math</vt:lpstr>
      <vt:lpstr>Candara</vt:lpstr>
      <vt:lpstr>Century Gothic</vt:lpstr>
      <vt:lpstr>Symbol</vt:lpstr>
      <vt:lpstr>Times New Roman</vt:lpstr>
      <vt:lpstr>Wingdings</vt:lpstr>
      <vt:lpstr>AguaClara</vt:lpstr>
      <vt:lpstr>Lectures</vt:lpstr>
      <vt:lpstr>3_AguaClara</vt:lpstr>
      <vt:lpstr>1_Lectures</vt:lpstr>
      <vt:lpstr>Equation</vt:lpstr>
      <vt:lpstr>Prelim 2 Review M-F of next week</vt:lpstr>
      <vt:lpstr>Who can I talk with about what?</vt:lpstr>
      <vt:lpstr>Flocculator Equation Summary</vt:lpstr>
      <vt:lpstr>AguaClara Sedimentation Tank</vt:lpstr>
      <vt:lpstr>AguaClara Sed Tank Geometry</vt:lpstr>
      <vt:lpstr>AguaClara Sed Tank Geometry</vt:lpstr>
      <vt:lpstr>How can you drain and then refill a sedimentation tank?</vt:lpstr>
      <vt:lpstr>Sedimentation: How do these velocities connect to design?</vt:lpstr>
      <vt:lpstr>Settle Capture Velocity</vt:lpstr>
      <vt:lpstr>Performance ratio (conventional to plate/tube settlers)</vt:lpstr>
      <vt:lpstr>Quiz 11/5/14</vt:lpstr>
      <vt:lpstr>Sed Questions</vt:lpstr>
      <vt:lpstr>Anything that makes differences in parallel paths is bad!</vt:lpstr>
      <vt:lpstr>Flow Distribution</vt:lpstr>
      <vt:lpstr>Floc Hopper Q's:</vt:lpstr>
      <vt:lpstr>Floc Blanket</vt:lpstr>
      <vt:lpstr>Backwash Requirements – Head Loss (force balance)</vt:lpstr>
      <vt:lpstr>Big picture: Prelim question that didn’t make the cut…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 2 Review</dc:title>
  <dc:creator>mw24</dc:creator>
  <cp:lastModifiedBy>Juan</cp:lastModifiedBy>
  <cp:revision>86</cp:revision>
  <dcterms:created xsi:type="dcterms:W3CDTF">2009-11-16T14:09:06Z</dcterms:created>
  <dcterms:modified xsi:type="dcterms:W3CDTF">2018-02-21T08:00:10Z</dcterms:modified>
</cp:coreProperties>
</file>